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7" r:id="rId6"/>
    <p:sldId id="258" r:id="rId7"/>
    <p:sldId id="264" r:id="rId8"/>
    <p:sldId id="259" r:id="rId9"/>
    <p:sldId id="260" r:id="rId10"/>
    <p:sldId id="268" r:id="rId11"/>
    <p:sldId id="283" r:id="rId12"/>
    <p:sldId id="269" r:id="rId13"/>
    <p:sldId id="261" r:id="rId14"/>
    <p:sldId id="270" r:id="rId15"/>
    <p:sldId id="271" r:id="rId16"/>
    <p:sldId id="272" r:id="rId17"/>
    <p:sldId id="286" r:id="rId18"/>
    <p:sldId id="287" r:id="rId19"/>
    <p:sldId id="288" r:id="rId20"/>
    <p:sldId id="289" r:id="rId21"/>
    <p:sldId id="276" r:id="rId22"/>
    <p:sldId id="292" r:id="rId23"/>
    <p:sldId id="273" r:id="rId24"/>
    <p:sldId id="277" r:id="rId25"/>
    <p:sldId id="290" r:id="rId26"/>
    <p:sldId id="291" r:id="rId27"/>
    <p:sldId id="282" r:id="rId28"/>
    <p:sldId id="284" r:id="rId29"/>
    <p:sldId id="293" r:id="rId30"/>
    <p:sldId id="294" r:id="rId31"/>
    <p:sldId id="281" r:id="rId32"/>
    <p:sldId id="279" r:id="rId33"/>
    <p:sldId id="263" r:id="rId34"/>
    <p:sldId id="280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217C"/>
    <a:srgbClr val="3AC0C3"/>
    <a:srgbClr val="FFFFFF"/>
    <a:srgbClr val="12747A"/>
    <a:srgbClr val="37262D"/>
    <a:srgbClr val="4B2929"/>
    <a:srgbClr val="3E22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3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jpe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m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Arrow: Pentagon 22">
            <a:extLst>
              <a:ext uri="{FF2B5EF4-FFF2-40B4-BE49-F238E27FC236}">
                <a16:creationId xmlns:a16="http://schemas.microsoft.com/office/drawing/2014/main" id="{CDC41293-A669-4E0C-B538-E91EB17B7F99}"/>
              </a:ext>
            </a:extLst>
          </p:cNvPr>
          <p:cNvSpPr/>
          <p:nvPr userDrawn="1"/>
        </p:nvSpPr>
        <p:spPr>
          <a:xfrm rot="10800000">
            <a:off x="6095999" y="4174184"/>
            <a:ext cx="6030897" cy="2182166"/>
          </a:xfrm>
          <a:prstGeom prst="homePlate">
            <a:avLst/>
          </a:prstGeom>
          <a:solidFill>
            <a:srgbClr val="3726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F07BFE-BB38-4E04-81CE-E9881FA911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21/10/2023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7093A3-160E-4F76-A450-12DD86A75D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#DOH23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FA9A43-1B87-49B3-B920-D215CE2B7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1D2D0-B13C-4321-9997-FB2024A0C951}" type="slidenum">
              <a:rPr lang="en-US" smtClean="0"/>
              <a:t>‹N›</a:t>
            </a:fld>
            <a:endParaRPr lang="en-US"/>
          </a:p>
        </p:txBody>
      </p:sp>
      <p:sp>
        <p:nvSpPr>
          <p:cNvPr id="19" name="Arrow: Pentagon 18">
            <a:extLst>
              <a:ext uri="{FF2B5EF4-FFF2-40B4-BE49-F238E27FC236}">
                <a16:creationId xmlns:a16="http://schemas.microsoft.com/office/drawing/2014/main" id="{AF429A10-AB70-4FF9-995A-8FAD5B3D8688}"/>
              </a:ext>
            </a:extLst>
          </p:cNvPr>
          <p:cNvSpPr/>
          <p:nvPr userDrawn="1"/>
        </p:nvSpPr>
        <p:spPr>
          <a:xfrm>
            <a:off x="0" y="2739083"/>
            <a:ext cx="4211174" cy="1319753"/>
          </a:xfrm>
          <a:prstGeom prst="homePlate">
            <a:avLst/>
          </a:prstGeom>
          <a:solidFill>
            <a:srgbClr val="ED21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row: Pentagon 19">
            <a:extLst>
              <a:ext uri="{FF2B5EF4-FFF2-40B4-BE49-F238E27FC236}">
                <a16:creationId xmlns:a16="http://schemas.microsoft.com/office/drawing/2014/main" id="{E5C7BBD9-BDE8-461D-BF5C-EEE70D1182A9}"/>
              </a:ext>
            </a:extLst>
          </p:cNvPr>
          <p:cNvSpPr/>
          <p:nvPr userDrawn="1"/>
        </p:nvSpPr>
        <p:spPr>
          <a:xfrm>
            <a:off x="0" y="3762142"/>
            <a:ext cx="2601798" cy="1319753"/>
          </a:xfrm>
          <a:prstGeom prst="homePlate">
            <a:avLst/>
          </a:prstGeom>
          <a:solidFill>
            <a:srgbClr val="3AC0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91C0EC6-E6E6-43DE-901B-8CA5D8D70B1E}"/>
              </a:ext>
            </a:extLst>
          </p:cNvPr>
          <p:cNvGrpSpPr/>
          <p:nvPr userDrawn="1"/>
        </p:nvGrpSpPr>
        <p:grpSpPr>
          <a:xfrm>
            <a:off x="254639" y="154719"/>
            <a:ext cx="6653521" cy="2332968"/>
            <a:chOff x="254639" y="154719"/>
            <a:chExt cx="6653521" cy="2332968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2AD6537-5565-44FD-93C6-BA26921A3C4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54639" y="154719"/>
              <a:ext cx="6653521" cy="2332968"/>
            </a:xfrm>
            <a:prstGeom prst="rect">
              <a:avLst/>
            </a:prstGeom>
          </p:spPr>
        </p:pic>
        <p:sp>
          <p:nvSpPr>
            <p:cNvPr id="2" name="Freeform: Shape 1">
              <a:extLst>
                <a:ext uri="{FF2B5EF4-FFF2-40B4-BE49-F238E27FC236}">
                  <a16:creationId xmlns:a16="http://schemas.microsoft.com/office/drawing/2014/main" id="{72AB60E3-68F6-4B74-9BC3-BABDCD906973}"/>
                </a:ext>
              </a:extLst>
            </p:cNvPr>
            <p:cNvSpPr/>
            <p:nvPr userDrawn="1"/>
          </p:nvSpPr>
          <p:spPr>
            <a:xfrm>
              <a:off x="683581" y="2098223"/>
              <a:ext cx="941033" cy="343136"/>
            </a:xfrm>
            <a:custGeom>
              <a:avLst/>
              <a:gdLst>
                <a:gd name="connsiteX0" fmla="*/ 97654 w 941033"/>
                <a:gd name="connsiteY0" fmla="*/ 5785 h 343136"/>
                <a:gd name="connsiteX1" fmla="*/ 53266 w 941033"/>
                <a:gd name="connsiteY1" fmla="*/ 50173 h 343136"/>
                <a:gd name="connsiteX2" fmla="*/ 0 w 941033"/>
                <a:gd name="connsiteY2" fmla="*/ 85684 h 343136"/>
                <a:gd name="connsiteX3" fmla="*/ 26633 w 941033"/>
                <a:gd name="connsiteY3" fmla="*/ 209971 h 343136"/>
                <a:gd name="connsiteX4" fmla="*/ 71021 w 941033"/>
                <a:gd name="connsiteY4" fmla="*/ 254360 h 343136"/>
                <a:gd name="connsiteX5" fmla="*/ 106532 w 941033"/>
                <a:gd name="connsiteY5" fmla="*/ 280993 h 343136"/>
                <a:gd name="connsiteX6" fmla="*/ 168675 w 941033"/>
                <a:gd name="connsiteY6" fmla="*/ 298748 h 343136"/>
                <a:gd name="connsiteX7" fmla="*/ 532660 w 941033"/>
                <a:gd name="connsiteY7" fmla="*/ 316503 h 343136"/>
                <a:gd name="connsiteX8" fmla="*/ 594803 w 941033"/>
                <a:gd name="connsiteY8" fmla="*/ 325381 h 343136"/>
                <a:gd name="connsiteX9" fmla="*/ 665825 w 941033"/>
                <a:gd name="connsiteY9" fmla="*/ 334259 h 343136"/>
                <a:gd name="connsiteX10" fmla="*/ 719091 w 941033"/>
                <a:gd name="connsiteY10" fmla="*/ 343136 h 343136"/>
                <a:gd name="connsiteX11" fmla="*/ 905522 w 941033"/>
                <a:gd name="connsiteY11" fmla="*/ 325381 h 343136"/>
                <a:gd name="connsiteX12" fmla="*/ 932155 w 941033"/>
                <a:gd name="connsiteY12" fmla="*/ 298748 h 343136"/>
                <a:gd name="connsiteX13" fmla="*/ 941033 w 941033"/>
                <a:gd name="connsiteY13" fmla="*/ 245482 h 343136"/>
                <a:gd name="connsiteX14" fmla="*/ 878889 w 941033"/>
                <a:gd name="connsiteY14" fmla="*/ 50173 h 343136"/>
                <a:gd name="connsiteX15" fmla="*/ 834501 w 941033"/>
                <a:gd name="connsiteY15" fmla="*/ 41295 h 343136"/>
                <a:gd name="connsiteX16" fmla="*/ 674702 w 941033"/>
                <a:gd name="connsiteY16" fmla="*/ 50173 h 343136"/>
                <a:gd name="connsiteX17" fmla="*/ 639192 w 941033"/>
                <a:gd name="connsiteY17" fmla="*/ 59051 h 343136"/>
                <a:gd name="connsiteX18" fmla="*/ 594803 w 941033"/>
                <a:gd name="connsiteY18" fmla="*/ 67928 h 343136"/>
                <a:gd name="connsiteX19" fmla="*/ 275207 w 941033"/>
                <a:gd name="connsiteY19" fmla="*/ 59051 h 343136"/>
                <a:gd name="connsiteX20" fmla="*/ 221941 w 941033"/>
                <a:gd name="connsiteY20" fmla="*/ 41295 h 343136"/>
                <a:gd name="connsiteX21" fmla="*/ 159798 w 941033"/>
                <a:gd name="connsiteY21" fmla="*/ 5785 h 343136"/>
                <a:gd name="connsiteX22" fmla="*/ 97654 w 941033"/>
                <a:gd name="connsiteY22" fmla="*/ 5785 h 343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41033" h="343136">
                  <a:moveTo>
                    <a:pt x="97654" y="5785"/>
                  </a:moveTo>
                  <a:cubicBezTo>
                    <a:pt x="79899" y="13183"/>
                    <a:pt x="69783" y="37327"/>
                    <a:pt x="53266" y="50173"/>
                  </a:cubicBezTo>
                  <a:cubicBezTo>
                    <a:pt x="-43464" y="125406"/>
                    <a:pt x="61096" y="24584"/>
                    <a:pt x="0" y="85684"/>
                  </a:cubicBezTo>
                  <a:cubicBezTo>
                    <a:pt x="8878" y="127113"/>
                    <a:pt x="10191" y="170922"/>
                    <a:pt x="26633" y="209971"/>
                  </a:cubicBezTo>
                  <a:cubicBezTo>
                    <a:pt x="34753" y="229256"/>
                    <a:pt x="54281" y="241805"/>
                    <a:pt x="71021" y="254360"/>
                  </a:cubicBezTo>
                  <a:cubicBezTo>
                    <a:pt x="82858" y="263238"/>
                    <a:pt x="93062" y="274870"/>
                    <a:pt x="106532" y="280993"/>
                  </a:cubicBezTo>
                  <a:cubicBezTo>
                    <a:pt x="126144" y="289908"/>
                    <a:pt x="147683" y="293904"/>
                    <a:pt x="168675" y="298748"/>
                  </a:cubicBezTo>
                  <a:cubicBezTo>
                    <a:pt x="274862" y="323253"/>
                    <a:pt x="487644" y="315217"/>
                    <a:pt x="532660" y="316503"/>
                  </a:cubicBezTo>
                  <a:lnTo>
                    <a:pt x="594803" y="325381"/>
                  </a:lnTo>
                  <a:lnTo>
                    <a:pt x="665825" y="334259"/>
                  </a:lnTo>
                  <a:cubicBezTo>
                    <a:pt x="683644" y="336805"/>
                    <a:pt x="701336" y="340177"/>
                    <a:pt x="719091" y="343136"/>
                  </a:cubicBezTo>
                  <a:cubicBezTo>
                    <a:pt x="781235" y="337218"/>
                    <a:pt x="844409" y="338113"/>
                    <a:pt x="905522" y="325381"/>
                  </a:cubicBezTo>
                  <a:cubicBezTo>
                    <a:pt x="917813" y="322820"/>
                    <a:pt x="927056" y="310221"/>
                    <a:pt x="932155" y="298748"/>
                  </a:cubicBezTo>
                  <a:cubicBezTo>
                    <a:pt x="939466" y="282299"/>
                    <a:pt x="938074" y="263237"/>
                    <a:pt x="941033" y="245482"/>
                  </a:cubicBezTo>
                  <a:cubicBezTo>
                    <a:pt x="914707" y="61202"/>
                    <a:pt x="974905" y="71511"/>
                    <a:pt x="878889" y="50173"/>
                  </a:cubicBezTo>
                  <a:cubicBezTo>
                    <a:pt x="864159" y="46900"/>
                    <a:pt x="849297" y="44254"/>
                    <a:pt x="834501" y="41295"/>
                  </a:cubicBezTo>
                  <a:cubicBezTo>
                    <a:pt x="781235" y="44254"/>
                    <a:pt x="727831" y="45343"/>
                    <a:pt x="674702" y="50173"/>
                  </a:cubicBezTo>
                  <a:cubicBezTo>
                    <a:pt x="662551" y="51278"/>
                    <a:pt x="651102" y="56404"/>
                    <a:pt x="639192" y="59051"/>
                  </a:cubicBezTo>
                  <a:cubicBezTo>
                    <a:pt x="624462" y="62324"/>
                    <a:pt x="609599" y="64969"/>
                    <a:pt x="594803" y="67928"/>
                  </a:cubicBezTo>
                  <a:cubicBezTo>
                    <a:pt x="488271" y="64969"/>
                    <a:pt x="381509" y="66644"/>
                    <a:pt x="275207" y="59051"/>
                  </a:cubicBezTo>
                  <a:cubicBezTo>
                    <a:pt x="256539" y="57718"/>
                    <a:pt x="239044" y="48896"/>
                    <a:pt x="221941" y="41295"/>
                  </a:cubicBezTo>
                  <a:cubicBezTo>
                    <a:pt x="174208" y="20080"/>
                    <a:pt x="217364" y="23498"/>
                    <a:pt x="159798" y="5785"/>
                  </a:cubicBezTo>
                  <a:cubicBezTo>
                    <a:pt x="133722" y="-2239"/>
                    <a:pt x="115409" y="-1613"/>
                    <a:pt x="97654" y="578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A1D7939E-C3B6-4278-AA7B-10B14122FC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14023"/>
          <a:stretch/>
        </p:blipFill>
        <p:spPr>
          <a:xfrm>
            <a:off x="3003081" y="4893275"/>
            <a:ext cx="2691636" cy="628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3306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ons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Arrow: Pentagon 22">
            <a:extLst>
              <a:ext uri="{FF2B5EF4-FFF2-40B4-BE49-F238E27FC236}">
                <a16:creationId xmlns:a16="http://schemas.microsoft.com/office/drawing/2014/main" id="{9B7D1EAD-417B-42D7-B1AA-06517480EDC6}"/>
              </a:ext>
            </a:extLst>
          </p:cNvPr>
          <p:cNvSpPr/>
          <p:nvPr userDrawn="1"/>
        </p:nvSpPr>
        <p:spPr>
          <a:xfrm rot="10800000">
            <a:off x="6161103" y="-612127"/>
            <a:ext cx="6030897" cy="2182166"/>
          </a:xfrm>
          <a:prstGeom prst="homePlate">
            <a:avLst/>
          </a:prstGeom>
          <a:solidFill>
            <a:srgbClr val="3726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1E53F3-1A36-433C-B5FB-AE6B32F650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21/10/2023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FA27D0-CBC6-4B8B-8273-0A4E9355B1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#DOH23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AF4F3B-AC57-4655-AA75-108938935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1D2D0-B13C-4321-9997-FB2024A0C951}" type="slidenum">
              <a:rPr lang="en-US" smtClean="0"/>
              <a:t>‹N›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A1190C9-C861-453D-AAEC-FEA91E8C4C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0431" y="2261808"/>
            <a:ext cx="3569728" cy="99771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7CB0894-0075-4ED7-8D8B-E943D3FB3974}"/>
              </a:ext>
            </a:extLst>
          </p:cNvPr>
          <p:cNvSpPr txBox="1"/>
          <p:nvPr userDrawn="1"/>
        </p:nvSpPr>
        <p:spPr>
          <a:xfrm>
            <a:off x="5850384" y="136525"/>
            <a:ext cx="590365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000" dirty="0">
                <a:solidFill>
                  <a:schemeClr val="bg1">
                    <a:lumMod val="95000"/>
                  </a:schemeClr>
                </a:solidFill>
              </a:rPr>
              <a:t>Sponsor &amp; Org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2BA1970-B9FD-4552-A941-7BFA3D9EE73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clrChange>
              <a:clrFrom>
                <a:srgbClr val="FCFCFC"/>
              </a:clrFrom>
              <a:clrTo>
                <a:srgbClr val="FCFCF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493486"/>
            <a:ext cx="4723336" cy="100566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D05FFC5-3F77-440B-A91C-130F3410EAE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368271" y="3488712"/>
            <a:ext cx="1985529" cy="948966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62787957-1BF8-4BB4-8355-9D915756298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835682" y="4945785"/>
            <a:ext cx="2520634" cy="844148"/>
          </a:xfrm>
          <a:prstGeom prst="rect">
            <a:avLst/>
          </a:prstGeom>
        </p:spPr>
      </p:pic>
      <p:pic>
        <p:nvPicPr>
          <p:cNvPr id="22" name="Picture 21" descr="A black background with blue text&#10;&#10;Description automatically generated">
            <a:extLst>
              <a:ext uri="{FF2B5EF4-FFF2-40B4-BE49-F238E27FC236}">
                <a16:creationId xmlns:a16="http://schemas.microsoft.com/office/drawing/2014/main" id="{0A5C07CB-9861-400A-A9C5-842782CC0C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65" t="33307" r="18222" b="33308"/>
          <a:stretch/>
        </p:blipFill>
        <p:spPr>
          <a:xfrm>
            <a:off x="8105536" y="2078873"/>
            <a:ext cx="3386033" cy="1180646"/>
          </a:xfrm>
          <a:prstGeom prst="rect">
            <a:avLst/>
          </a:prstGeom>
        </p:spPr>
      </p:pic>
      <p:pic>
        <p:nvPicPr>
          <p:cNvPr id="29" name="Picture 28" descr="A black and white logo&#10;&#10;Description automatically generated">
            <a:extLst>
              <a:ext uri="{FF2B5EF4-FFF2-40B4-BE49-F238E27FC236}">
                <a16:creationId xmlns:a16="http://schemas.microsoft.com/office/drawing/2014/main" id="{2D5C1736-E921-4CC4-A793-7C4B6189A3A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86" t="12503" r="21866" b="19462"/>
          <a:stretch/>
        </p:blipFill>
        <p:spPr>
          <a:xfrm>
            <a:off x="5237482" y="2111401"/>
            <a:ext cx="1717035" cy="2019400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8D23B329-0A71-4A29-9795-09BAABE02052}"/>
              </a:ext>
            </a:extLst>
          </p:cNvPr>
          <p:cNvGrpSpPr/>
          <p:nvPr userDrawn="1"/>
        </p:nvGrpSpPr>
        <p:grpSpPr>
          <a:xfrm>
            <a:off x="8296983" y="4560721"/>
            <a:ext cx="3056817" cy="1234940"/>
            <a:chOff x="1238832" y="4616072"/>
            <a:chExt cx="3056817" cy="1234940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7454DF6E-CFA1-4D53-BA81-9B4796D3D80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60709" y="4616072"/>
              <a:ext cx="1234940" cy="1234940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AC13DE1-C6EC-4D8C-9BE6-612BF161C915}"/>
                </a:ext>
              </a:extLst>
            </p:cNvPr>
            <p:cNvSpPr txBox="1"/>
            <p:nvPr/>
          </p:nvSpPr>
          <p:spPr>
            <a:xfrm>
              <a:off x="1238832" y="5383619"/>
              <a:ext cx="2743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Segoe UI" panose="020B0502040204020203" pitchFamily="34" charset="0"/>
                  <a:cs typeface="Segoe UI" panose="020B0502040204020203" pitchFamily="34" charset="0"/>
                </a:rPr>
                <a:t>getlatestversion.it</a:t>
              </a:r>
            </a:p>
          </p:txBody>
        </p:sp>
      </p:grpSp>
      <p:pic>
        <p:nvPicPr>
          <p:cNvPr id="34" name="Picture 33">
            <a:extLst>
              <a:ext uri="{FF2B5EF4-FFF2-40B4-BE49-F238E27FC236}">
                <a16:creationId xmlns:a16="http://schemas.microsoft.com/office/drawing/2014/main" id="{D74B3575-B788-445F-BC2D-8A8D0E1BB565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8200" y="3856581"/>
            <a:ext cx="3057118" cy="2132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9984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DAFE1-3AF3-48CA-9D41-EA5BC20170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526DDBB-0FD9-48CD-A22A-7DA32A6746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21/10/2023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5AED11-26A1-4655-9F8C-8AF8D6C059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#DOH23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7E1200-A2B6-4716-AC81-825E445B6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1D2D0-B13C-4321-9997-FB2024A0C951}" type="slidenum">
              <a:rPr lang="en-US" smtClean="0"/>
              <a:t>‹N›</a:t>
            </a:fld>
            <a:endParaRPr lang="en-US"/>
          </a:p>
        </p:txBody>
      </p:sp>
      <p:sp>
        <p:nvSpPr>
          <p:cNvPr id="10" name="Arrow: Pentagon 9">
            <a:extLst>
              <a:ext uri="{FF2B5EF4-FFF2-40B4-BE49-F238E27FC236}">
                <a16:creationId xmlns:a16="http://schemas.microsoft.com/office/drawing/2014/main" id="{C14D0BFD-C1DB-41CB-95A4-527F143AED61}"/>
              </a:ext>
            </a:extLst>
          </p:cNvPr>
          <p:cNvSpPr/>
          <p:nvPr userDrawn="1"/>
        </p:nvSpPr>
        <p:spPr>
          <a:xfrm rot="10800000">
            <a:off x="11020146" y="1950120"/>
            <a:ext cx="1171854" cy="2204630"/>
          </a:xfrm>
          <a:prstGeom prst="homePlate">
            <a:avLst>
              <a:gd name="adj" fmla="val 78030"/>
            </a:avLst>
          </a:prstGeom>
          <a:solidFill>
            <a:srgbClr val="3726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Pentagon 10">
            <a:extLst>
              <a:ext uri="{FF2B5EF4-FFF2-40B4-BE49-F238E27FC236}">
                <a16:creationId xmlns:a16="http://schemas.microsoft.com/office/drawing/2014/main" id="{AE06FBF6-C7A9-4B52-A860-0FCC90B32C13}"/>
              </a:ext>
            </a:extLst>
          </p:cNvPr>
          <p:cNvSpPr/>
          <p:nvPr userDrawn="1"/>
        </p:nvSpPr>
        <p:spPr>
          <a:xfrm>
            <a:off x="0" y="4621736"/>
            <a:ext cx="1251751" cy="1319753"/>
          </a:xfrm>
          <a:prstGeom prst="homePlate">
            <a:avLst/>
          </a:prstGeom>
          <a:solidFill>
            <a:srgbClr val="ED21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Pentagon 11">
            <a:extLst>
              <a:ext uri="{FF2B5EF4-FFF2-40B4-BE49-F238E27FC236}">
                <a16:creationId xmlns:a16="http://schemas.microsoft.com/office/drawing/2014/main" id="{4838EE76-7A48-4761-8B1C-753F1F2B2E26}"/>
              </a:ext>
            </a:extLst>
          </p:cNvPr>
          <p:cNvSpPr/>
          <p:nvPr userDrawn="1"/>
        </p:nvSpPr>
        <p:spPr>
          <a:xfrm>
            <a:off x="1" y="5538247"/>
            <a:ext cx="692457" cy="1319753"/>
          </a:xfrm>
          <a:prstGeom prst="homePlate">
            <a:avLst>
              <a:gd name="adj" fmla="val 93590"/>
            </a:avLst>
          </a:prstGeom>
          <a:solidFill>
            <a:srgbClr val="3AC0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137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lis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3D83B2-AC13-4887-B704-C33EA39D8D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D05AD8-DAC4-45F3-9014-9AA6CBE512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21/10/2023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3F3603-26FF-4216-8ED5-7CD9FED25B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#DOH23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64159A-445A-4BD1-B823-B9BF3C10A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1D2D0-B13C-4321-9997-FB2024A0C951}" type="slidenum">
              <a:rPr lang="en-US" smtClean="0"/>
              <a:t>‹N›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B711B7-B622-4F17-9D62-6502F241E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Arrow: Pentagon 9">
            <a:extLst>
              <a:ext uri="{FF2B5EF4-FFF2-40B4-BE49-F238E27FC236}">
                <a16:creationId xmlns:a16="http://schemas.microsoft.com/office/drawing/2014/main" id="{7899A148-148E-4B58-87F1-E5A11F6D6710}"/>
              </a:ext>
            </a:extLst>
          </p:cNvPr>
          <p:cNvSpPr/>
          <p:nvPr userDrawn="1"/>
        </p:nvSpPr>
        <p:spPr>
          <a:xfrm>
            <a:off x="0" y="4621736"/>
            <a:ext cx="1251751" cy="1319753"/>
          </a:xfrm>
          <a:prstGeom prst="homePlate">
            <a:avLst/>
          </a:prstGeom>
          <a:solidFill>
            <a:srgbClr val="ED21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Pentagon 10">
            <a:extLst>
              <a:ext uri="{FF2B5EF4-FFF2-40B4-BE49-F238E27FC236}">
                <a16:creationId xmlns:a16="http://schemas.microsoft.com/office/drawing/2014/main" id="{6D2674F5-9FF3-4132-AD25-31E514774AF9}"/>
              </a:ext>
            </a:extLst>
          </p:cNvPr>
          <p:cNvSpPr/>
          <p:nvPr userDrawn="1"/>
        </p:nvSpPr>
        <p:spPr>
          <a:xfrm>
            <a:off x="1" y="5538247"/>
            <a:ext cx="692457" cy="1319753"/>
          </a:xfrm>
          <a:prstGeom prst="homePlate">
            <a:avLst>
              <a:gd name="adj" fmla="val 93590"/>
            </a:avLst>
          </a:prstGeom>
          <a:solidFill>
            <a:srgbClr val="3AC0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Pentagon 12">
            <a:extLst>
              <a:ext uri="{FF2B5EF4-FFF2-40B4-BE49-F238E27FC236}">
                <a16:creationId xmlns:a16="http://schemas.microsoft.com/office/drawing/2014/main" id="{17F25A66-3ECD-46F7-91E0-C2D9F34FA420}"/>
              </a:ext>
            </a:extLst>
          </p:cNvPr>
          <p:cNvSpPr/>
          <p:nvPr userDrawn="1"/>
        </p:nvSpPr>
        <p:spPr>
          <a:xfrm rot="10800000">
            <a:off x="11037902" y="4334282"/>
            <a:ext cx="1171854" cy="2204630"/>
          </a:xfrm>
          <a:prstGeom prst="homePlate">
            <a:avLst>
              <a:gd name="adj" fmla="val 78030"/>
            </a:avLst>
          </a:prstGeom>
          <a:solidFill>
            <a:srgbClr val="3726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2255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9A33FD-3F6C-4B3A-BF57-62724AD4D3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4E0DBE-49FF-4ED4-8F63-3A0785576C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D69694-5CF3-4B81-A59E-BE3E035AD9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21/10/2023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2DE83A-EE05-44F4-9A57-270D004306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#DOH23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56F282-6AE7-4678-A5FF-DD7C62279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1D2D0-B13C-4321-9997-FB2024A0C951}" type="slidenum">
              <a:rPr lang="en-US" smtClean="0"/>
              <a:t>‹N›</a:t>
            </a:fld>
            <a:endParaRPr lang="en-US"/>
          </a:p>
        </p:txBody>
      </p:sp>
      <p:sp>
        <p:nvSpPr>
          <p:cNvPr id="8" name="Arrow: Pentagon 7">
            <a:extLst>
              <a:ext uri="{FF2B5EF4-FFF2-40B4-BE49-F238E27FC236}">
                <a16:creationId xmlns:a16="http://schemas.microsoft.com/office/drawing/2014/main" id="{4BECF28D-48EB-4765-A71F-7B6C24676323}"/>
              </a:ext>
            </a:extLst>
          </p:cNvPr>
          <p:cNvSpPr/>
          <p:nvPr userDrawn="1"/>
        </p:nvSpPr>
        <p:spPr>
          <a:xfrm>
            <a:off x="-1" y="0"/>
            <a:ext cx="4128117" cy="1319753"/>
          </a:xfrm>
          <a:prstGeom prst="homePlate">
            <a:avLst/>
          </a:prstGeom>
          <a:solidFill>
            <a:srgbClr val="ED21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Pentagon 8">
            <a:extLst>
              <a:ext uri="{FF2B5EF4-FFF2-40B4-BE49-F238E27FC236}">
                <a16:creationId xmlns:a16="http://schemas.microsoft.com/office/drawing/2014/main" id="{B52C5E42-CA30-4954-8797-53A11A75C0AA}"/>
              </a:ext>
            </a:extLst>
          </p:cNvPr>
          <p:cNvSpPr/>
          <p:nvPr userDrawn="1"/>
        </p:nvSpPr>
        <p:spPr>
          <a:xfrm>
            <a:off x="0" y="916511"/>
            <a:ext cx="2601798" cy="1319753"/>
          </a:xfrm>
          <a:prstGeom prst="homePlate">
            <a:avLst/>
          </a:prstGeom>
          <a:solidFill>
            <a:srgbClr val="3AC0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Pentagon 9">
            <a:extLst>
              <a:ext uri="{FF2B5EF4-FFF2-40B4-BE49-F238E27FC236}">
                <a16:creationId xmlns:a16="http://schemas.microsoft.com/office/drawing/2014/main" id="{EA9891EE-9535-4C3F-BA50-D538C45BDBF5}"/>
              </a:ext>
            </a:extLst>
          </p:cNvPr>
          <p:cNvSpPr/>
          <p:nvPr userDrawn="1"/>
        </p:nvSpPr>
        <p:spPr>
          <a:xfrm rot="10800000">
            <a:off x="11082290" y="136525"/>
            <a:ext cx="1171854" cy="2204630"/>
          </a:xfrm>
          <a:prstGeom prst="homePlate">
            <a:avLst>
              <a:gd name="adj" fmla="val 78030"/>
            </a:avLst>
          </a:prstGeom>
          <a:solidFill>
            <a:srgbClr val="3726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9396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Ringraziamen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EC7D4D9-FED1-4815-AC89-60AD8ED94F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21/10/2023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5B87A8C-5CF3-49A5-8074-FACA9E2546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#DOH23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F36F9A-1FBA-4EFC-A3E6-BB5EB46671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1D2D0-B13C-4321-9997-FB2024A0C951}" type="slidenum">
              <a:rPr lang="en-US" smtClean="0"/>
              <a:t>‹N›</a:t>
            </a:fld>
            <a:endParaRPr lang="en-US"/>
          </a:p>
        </p:txBody>
      </p:sp>
      <p:sp>
        <p:nvSpPr>
          <p:cNvPr id="5" name="Arrow: Pentagon 4">
            <a:extLst>
              <a:ext uri="{FF2B5EF4-FFF2-40B4-BE49-F238E27FC236}">
                <a16:creationId xmlns:a16="http://schemas.microsoft.com/office/drawing/2014/main" id="{DDCF57B8-38AA-4A53-B6B5-1A67F3CAB713}"/>
              </a:ext>
            </a:extLst>
          </p:cNvPr>
          <p:cNvSpPr/>
          <p:nvPr userDrawn="1"/>
        </p:nvSpPr>
        <p:spPr>
          <a:xfrm rot="10800000">
            <a:off x="6095999" y="4174184"/>
            <a:ext cx="6030897" cy="2182166"/>
          </a:xfrm>
          <a:prstGeom prst="homePlate">
            <a:avLst/>
          </a:prstGeom>
          <a:solidFill>
            <a:srgbClr val="3726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Pentagon 7">
            <a:extLst>
              <a:ext uri="{FF2B5EF4-FFF2-40B4-BE49-F238E27FC236}">
                <a16:creationId xmlns:a16="http://schemas.microsoft.com/office/drawing/2014/main" id="{D50B3F18-A001-49FB-83EB-18AFD71FDC8E}"/>
              </a:ext>
            </a:extLst>
          </p:cNvPr>
          <p:cNvSpPr/>
          <p:nvPr userDrawn="1"/>
        </p:nvSpPr>
        <p:spPr>
          <a:xfrm>
            <a:off x="0" y="2739083"/>
            <a:ext cx="4211174" cy="1319753"/>
          </a:xfrm>
          <a:prstGeom prst="homePlate">
            <a:avLst/>
          </a:prstGeom>
          <a:solidFill>
            <a:srgbClr val="ED21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Pentagon 8">
            <a:extLst>
              <a:ext uri="{FF2B5EF4-FFF2-40B4-BE49-F238E27FC236}">
                <a16:creationId xmlns:a16="http://schemas.microsoft.com/office/drawing/2014/main" id="{C809B185-EB91-4C80-BAC3-75DDB28CCC34}"/>
              </a:ext>
            </a:extLst>
          </p:cNvPr>
          <p:cNvSpPr/>
          <p:nvPr userDrawn="1"/>
        </p:nvSpPr>
        <p:spPr>
          <a:xfrm>
            <a:off x="0" y="3762142"/>
            <a:ext cx="2601798" cy="1319753"/>
          </a:xfrm>
          <a:prstGeom prst="homePlate">
            <a:avLst/>
          </a:prstGeom>
          <a:solidFill>
            <a:srgbClr val="3AC0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3C60CEF-FD6A-42C2-8E96-4B935219B495}"/>
              </a:ext>
            </a:extLst>
          </p:cNvPr>
          <p:cNvSpPr txBox="1"/>
          <p:nvPr userDrawn="1"/>
        </p:nvSpPr>
        <p:spPr>
          <a:xfrm>
            <a:off x="7688062" y="1819922"/>
            <a:ext cx="450393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 err="1">
                <a:solidFill>
                  <a:srgbClr val="37262D"/>
                </a:solidFill>
                <a:latin typeface="+mn-lt"/>
              </a:rPr>
              <a:t>Grazie</a:t>
            </a:r>
            <a:r>
              <a:rPr lang="en-US" sz="8000" dirty="0">
                <a:solidFill>
                  <a:srgbClr val="37262D"/>
                </a:solidFill>
                <a:latin typeface="+mn-lt"/>
              </a:rPr>
              <a:t>!!!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C920852-5F79-4ECE-B744-335AAB5968E6}"/>
              </a:ext>
            </a:extLst>
          </p:cNvPr>
          <p:cNvGrpSpPr/>
          <p:nvPr userDrawn="1"/>
        </p:nvGrpSpPr>
        <p:grpSpPr>
          <a:xfrm>
            <a:off x="254639" y="154719"/>
            <a:ext cx="6653521" cy="2332968"/>
            <a:chOff x="254639" y="154719"/>
            <a:chExt cx="6653521" cy="2332968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5F12F0CB-14F2-41A5-904C-85AEC4AC1DC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54639" y="154719"/>
              <a:ext cx="6653521" cy="2332968"/>
            </a:xfrm>
            <a:prstGeom prst="rect">
              <a:avLst/>
            </a:prstGeom>
          </p:spPr>
        </p:pic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A87EFBC-E1D1-4FA1-A526-32BAC89AC196}"/>
                </a:ext>
              </a:extLst>
            </p:cNvPr>
            <p:cNvSpPr/>
            <p:nvPr userDrawn="1"/>
          </p:nvSpPr>
          <p:spPr>
            <a:xfrm>
              <a:off x="683581" y="2098223"/>
              <a:ext cx="941033" cy="343136"/>
            </a:xfrm>
            <a:custGeom>
              <a:avLst/>
              <a:gdLst>
                <a:gd name="connsiteX0" fmla="*/ 97654 w 941033"/>
                <a:gd name="connsiteY0" fmla="*/ 5785 h 343136"/>
                <a:gd name="connsiteX1" fmla="*/ 53266 w 941033"/>
                <a:gd name="connsiteY1" fmla="*/ 50173 h 343136"/>
                <a:gd name="connsiteX2" fmla="*/ 0 w 941033"/>
                <a:gd name="connsiteY2" fmla="*/ 85684 h 343136"/>
                <a:gd name="connsiteX3" fmla="*/ 26633 w 941033"/>
                <a:gd name="connsiteY3" fmla="*/ 209971 h 343136"/>
                <a:gd name="connsiteX4" fmla="*/ 71021 w 941033"/>
                <a:gd name="connsiteY4" fmla="*/ 254360 h 343136"/>
                <a:gd name="connsiteX5" fmla="*/ 106532 w 941033"/>
                <a:gd name="connsiteY5" fmla="*/ 280993 h 343136"/>
                <a:gd name="connsiteX6" fmla="*/ 168675 w 941033"/>
                <a:gd name="connsiteY6" fmla="*/ 298748 h 343136"/>
                <a:gd name="connsiteX7" fmla="*/ 532660 w 941033"/>
                <a:gd name="connsiteY7" fmla="*/ 316503 h 343136"/>
                <a:gd name="connsiteX8" fmla="*/ 594803 w 941033"/>
                <a:gd name="connsiteY8" fmla="*/ 325381 h 343136"/>
                <a:gd name="connsiteX9" fmla="*/ 665825 w 941033"/>
                <a:gd name="connsiteY9" fmla="*/ 334259 h 343136"/>
                <a:gd name="connsiteX10" fmla="*/ 719091 w 941033"/>
                <a:gd name="connsiteY10" fmla="*/ 343136 h 343136"/>
                <a:gd name="connsiteX11" fmla="*/ 905522 w 941033"/>
                <a:gd name="connsiteY11" fmla="*/ 325381 h 343136"/>
                <a:gd name="connsiteX12" fmla="*/ 932155 w 941033"/>
                <a:gd name="connsiteY12" fmla="*/ 298748 h 343136"/>
                <a:gd name="connsiteX13" fmla="*/ 941033 w 941033"/>
                <a:gd name="connsiteY13" fmla="*/ 245482 h 343136"/>
                <a:gd name="connsiteX14" fmla="*/ 878889 w 941033"/>
                <a:gd name="connsiteY14" fmla="*/ 50173 h 343136"/>
                <a:gd name="connsiteX15" fmla="*/ 834501 w 941033"/>
                <a:gd name="connsiteY15" fmla="*/ 41295 h 343136"/>
                <a:gd name="connsiteX16" fmla="*/ 674702 w 941033"/>
                <a:gd name="connsiteY16" fmla="*/ 50173 h 343136"/>
                <a:gd name="connsiteX17" fmla="*/ 639192 w 941033"/>
                <a:gd name="connsiteY17" fmla="*/ 59051 h 343136"/>
                <a:gd name="connsiteX18" fmla="*/ 594803 w 941033"/>
                <a:gd name="connsiteY18" fmla="*/ 67928 h 343136"/>
                <a:gd name="connsiteX19" fmla="*/ 275207 w 941033"/>
                <a:gd name="connsiteY19" fmla="*/ 59051 h 343136"/>
                <a:gd name="connsiteX20" fmla="*/ 221941 w 941033"/>
                <a:gd name="connsiteY20" fmla="*/ 41295 h 343136"/>
                <a:gd name="connsiteX21" fmla="*/ 159798 w 941033"/>
                <a:gd name="connsiteY21" fmla="*/ 5785 h 343136"/>
                <a:gd name="connsiteX22" fmla="*/ 97654 w 941033"/>
                <a:gd name="connsiteY22" fmla="*/ 5785 h 343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41033" h="343136">
                  <a:moveTo>
                    <a:pt x="97654" y="5785"/>
                  </a:moveTo>
                  <a:cubicBezTo>
                    <a:pt x="79899" y="13183"/>
                    <a:pt x="69783" y="37327"/>
                    <a:pt x="53266" y="50173"/>
                  </a:cubicBezTo>
                  <a:cubicBezTo>
                    <a:pt x="-43464" y="125406"/>
                    <a:pt x="61096" y="24584"/>
                    <a:pt x="0" y="85684"/>
                  </a:cubicBezTo>
                  <a:cubicBezTo>
                    <a:pt x="8878" y="127113"/>
                    <a:pt x="10191" y="170922"/>
                    <a:pt x="26633" y="209971"/>
                  </a:cubicBezTo>
                  <a:cubicBezTo>
                    <a:pt x="34753" y="229256"/>
                    <a:pt x="54281" y="241805"/>
                    <a:pt x="71021" y="254360"/>
                  </a:cubicBezTo>
                  <a:cubicBezTo>
                    <a:pt x="82858" y="263238"/>
                    <a:pt x="93062" y="274870"/>
                    <a:pt x="106532" y="280993"/>
                  </a:cubicBezTo>
                  <a:cubicBezTo>
                    <a:pt x="126144" y="289908"/>
                    <a:pt x="147683" y="293904"/>
                    <a:pt x="168675" y="298748"/>
                  </a:cubicBezTo>
                  <a:cubicBezTo>
                    <a:pt x="274862" y="323253"/>
                    <a:pt x="487644" y="315217"/>
                    <a:pt x="532660" y="316503"/>
                  </a:cubicBezTo>
                  <a:lnTo>
                    <a:pt x="594803" y="325381"/>
                  </a:lnTo>
                  <a:lnTo>
                    <a:pt x="665825" y="334259"/>
                  </a:lnTo>
                  <a:cubicBezTo>
                    <a:pt x="683644" y="336805"/>
                    <a:pt x="701336" y="340177"/>
                    <a:pt x="719091" y="343136"/>
                  </a:cubicBezTo>
                  <a:cubicBezTo>
                    <a:pt x="781235" y="337218"/>
                    <a:pt x="844409" y="338113"/>
                    <a:pt x="905522" y="325381"/>
                  </a:cubicBezTo>
                  <a:cubicBezTo>
                    <a:pt x="917813" y="322820"/>
                    <a:pt x="927056" y="310221"/>
                    <a:pt x="932155" y="298748"/>
                  </a:cubicBezTo>
                  <a:cubicBezTo>
                    <a:pt x="939466" y="282299"/>
                    <a:pt x="938074" y="263237"/>
                    <a:pt x="941033" y="245482"/>
                  </a:cubicBezTo>
                  <a:cubicBezTo>
                    <a:pt x="914707" y="61202"/>
                    <a:pt x="974905" y="71511"/>
                    <a:pt x="878889" y="50173"/>
                  </a:cubicBezTo>
                  <a:cubicBezTo>
                    <a:pt x="864159" y="46900"/>
                    <a:pt x="849297" y="44254"/>
                    <a:pt x="834501" y="41295"/>
                  </a:cubicBezTo>
                  <a:cubicBezTo>
                    <a:pt x="781235" y="44254"/>
                    <a:pt x="727831" y="45343"/>
                    <a:pt x="674702" y="50173"/>
                  </a:cubicBezTo>
                  <a:cubicBezTo>
                    <a:pt x="662551" y="51278"/>
                    <a:pt x="651102" y="56404"/>
                    <a:pt x="639192" y="59051"/>
                  </a:cubicBezTo>
                  <a:cubicBezTo>
                    <a:pt x="624462" y="62324"/>
                    <a:pt x="609599" y="64969"/>
                    <a:pt x="594803" y="67928"/>
                  </a:cubicBezTo>
                  <a:cubicBezTo>
                    <a:pt x="488271" y="64969"/>
                    <a:pt x="381509" y="66644"/>
                    <a:pt x="275207" y="59051"/>
                  </a:cubicBezTo>
                  <a:cubicBezTo>
                    <a:pt x="256539" y="57718"/>
                    <a:pt x="239044" y="48896"/>
                    <a:pt x="221941" y="41295"/>
                  </a:cubicBezTo>
                  <a:cubicBezTo>
                    <a:pt x="174208" y="20080"/>
                    <a:pt x="217364" y="23498"/>
                    <a:pt x="159798" y="5785"/>
                  </a:cubicBezTo>
                  <a:cubicBezTo>
                    <a:pt x="133722" y="-2239"/>
                    <a:pt x="115409" y="-1613"/>
                    <a:pt x="97654" y="578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E62BEF62-DAE2-4A22-84F9-2AA16ADC5C3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14023"/>
          <a:stretch/>
        </p:blipFill>
        <p:spPr>
          <a:xfrm>
            <a:off x="3003081" y="4893275"/>
            <a:ext cx="2691636" cy="628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0815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3F47D7D-8517-4AB9-A613-DA288BA4C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CD2F20-3B78-42FB-881B-8E03E68E2B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21A2B4-BA7D-4BC4-B378-E25BEB2B95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rgbClr val="12747A"/>
                </a:solidFill>
              </a:defRPr>
            </a:lvl1pPr>
          </a:lstStyle>
          <a:p>
            <a:r>
              <a:rPr lang="en-US" dirty="0"/>
              <a:t>21/10/2023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97DDFA-CCED-49E0-8E5D-9CE417F537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rgbClr val="12747A"/>
                </a:solidFill>
              </a:defRPr>
            </a:lvl1pPr>
          </a:lstStyle>
          <a:p>
            <a:r>
              <a:rPr lang="en-US" dirty="0"/>
              <a:t>#DOH23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D645E7-30FF-483A-AB86-5D0B1565BE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31D2D0-B13C-4321-9997-FB2024A0C951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8786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57" r:id="rId3"/>
    <p:sldLayoutId id="2147483650" r:id="rId4"/>
    <p:sldLayoutId id="2147483651" r:id="rId5"/>
    <p:sldLayoutId id="2147483655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martinfowler.com/articles/microservices.html" TargetMode="External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blog.avanscoperta.it/2020/06/11/about-bounded-contexts-and-microservices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4.png"/><Relationship Id="rId4" Type="http://schemas.openxmlformats.org/officeDocument/2006/relationships/image" Target="../media/image23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jpg"/><Relationship Id="rId5" Type="http://schemas.openxmlformats.org/officeDocument/2006/relationships/hyperlink" Target="mailto:alberto.acerbis@intre.it" TargetMode="External"/><Relationship Id="rId4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hyperlink" Target="https://www.amazon.com/Mythical-Man-Month-Software-Engineering-Anniversary/dp/0201835959" TargetMode="External"/><Relationship Id="rId7" Type="http://schemas.openxmlformats.org/officeDocument/2006/relationships/image" Target="../media/image3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png"/><Relationship Id="rId11" Type="http://schemas.openxmlformats.org/officeDocument/2006/relationships/hyperlink" Target="http://cs428.cs.byu.edu/wp-content/uploads/2018/08/Armour-Orders-of-Ignorance.pdf" TargetMode="External"/><Relationship Id="rId5" Type="http://schemas.openxmlformats.org/officeDocument/2006/relationships/image" Target="../media/image33.png"/><Relationship Id="rId10" Type="http://schemas.openxmlformats.org/officeDocument/2006/relationships/hyperlink" Target="https://www.thoughtworks.com/insights/articles/fitness-function-driven-development" TargetMode="External"/><Relationship Id="rId4" Type="http://schemas.openxmlformats.org/officeDocument/2006/relationships/image" Target="../media/image32.png"/><Relationship Id="rId9" Type="http://schemas.openxmlformats.org/officeDocument/2006/relationships/hyperlink" Target="https://en.wikipedia.org/wiki/No_Silver_Bullet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ace68" TargetMode="External"/><Relationship Id="rId13" Type="http://schemas.openxmlformats.org/officeDocument/2006/relationships/hyperlink" Target="https://agilereloaded.it/corsi/corso-ddd-cqrs-pattern/" TargetMode="External"/><Relationship Id="rId3" Type="http://schemas.openxmlformats.org/officeDocument/2006/relationships/image" Target="../media/image37.png"/><Relationship Id="rId7" Type="http://schemas.openxmlformats.org/officeDocument/2006/relationships/hyperlink" Target="https://github.com/cqrs-muflone" TargetMode="External"/><Relationship Id="rId12" Type="http://schemas.openxmlformats.org/officeDocument/2006/relationships/image" Target="../media/image41.png"/><Relationship Id="rId17" Type="http://schemas.openxmlformats.org/officeDocument/2006/relationships/image" Target="../media/image14.png"/><Relationship Id="rId2" Type="http://schemas.openxmlformats.org/officeDocument/2006/relationships/image" Target="../media/image12.png"/><Relationship Id="rId16" Type="http://schemas.openxmlformats.org/officeDocument/2006/relationships/image" Target="../media/image44.png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github.com/brewup" TargetMode="External"/><Relationship Id="rId11" Type="http://schemas.openxmlformats.org/officeDocument/2006/relationships/image" Target="../media/image40.png"/><Relationship Id="rId5" Type="http://schemas.openxmlformats.org/officeDocument/2006/relationships/hyperlink" Target="mailto:alberto.acerbis@intre.it" TargetMode="External"/><Relationship Id="rId15" Type="http://schemas.openxmlformats.org/officeDocument/2006/relationships/image" Target="../media/image43.png"/><Relationship Id="rId10" Type="http://schemas.openxmlformats.org/officeDocument/2006/relationships/hyperlink" Target="https://albertoacerbis.com/" TargetMode="External"/><Relationship Id="rId4" Type="http://schemas.openxmlformats.org/officeDocument/2006/relationships/image" Target="../media/image38.png"/><Relationship Id="rId9" Type="http://schemas.openxmlformats.org/officeDocument/2006/relationships/image" Target="../media/image39.png"/><Relationship Id="rId14" Type="http://schemas.openxmlformats.org/officeDocument/2006/relationships/image" Target="../media/image4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347645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Personaggi di Star Wars: chi sono e cosa possono insegnarci">
            <a:extLst>
              <a:ext uri="{FF2B5EF4-FFF2-40B4-BE49-F238E27FC236}">
                <a16:creationId xmlns:a16="http://schemas.microsoft.com/office/drawing/2014/main" id="{576CA29B-9546-AC10-A3F4-71A8E8C877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683" y="176841"/>
            <a:ext cx="3979654" cy="2238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corrimento orizzontale 4">
            <a:extLst>
              <a:ext uri="{FF2B5EF4-FFF2-40B4-BE49-F238E27FC236}">
                <a16:creationId xmlns:a16="http://schemas.microsoft.com/office/drawing/2014/main" id="{F53D68A0-54ED-17D3-FB99-20836FE650FB}"/>
              </a:ext>
            </a:extLst>
          </p:cNvPr>
          <p:cNvSpPr/>
          <p:nvPr/>
        </p:nvSpPr>
        <p:spPr>
          <a:xfrm>
            <a:off x="5011947" y="422695"/>
            <a:ext cx="4908430" cy="679332"/>
          </a:xfrm>
          <a:prstGeom prst="horizontalScroll">
            <a:avLst/>
          </a:prstGeom>
          <a:solidFill>
            <a:srgbClr val="3AC0C3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>
                <a:solidFill>
                  <a:schemeClr val="tx1"/>
                </a:solidFill>
              </a:rPr>
              <a:t>Componentization</a:t>
            </a:r>
            <a:r>
              <a:rPr lang="it-IT" dirty="0">
                <a:solidFill>
                  <a:schemeClr val="tx1"/>
                </a:solidFill>
              </a:rPr>
              <a:t> via Services</a:t>
            </a:r>
          </a:p>
        </p:txBody>
      </p:sp>
      <p:sp>
        <p:nvSpPr>
          <p:cNvPr id="6" name="Scorrimento orizzontale 5">
            <a:extLst>
              <a:ext uri="{FF2B5EF4-FFF2-40B4-BE49-F238E27FC236}">
                <a16:creationId xmlns:a16="http://schemas.microsoft.com/office/drawing/2014/main" id="{D30EA844-2F5A-439A-270A-0B70A3CC22F7}"/>
              </a:ext>
            </a:extLst>
          </p:cNvPr>
          <p:cNvSpPr/>
          <p:nvPr/>
        </p:nvSpPr>
        <p:spPr>
          <a:xfrm>
            <a:off x="5011947" y="1117740"/>
            <a:ext cx="4908430" cy="679332"/>
          </a:xfrm>
          <a:prstGeom prst="horizontalScroll">
            <a:avLst/>
          </a:prstGeom>
          <a:solidFill>
            <a:srgbClr val="3AC0C3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>
                <a:solidFill>
                  <a:schemeClr val="tx1"/>
                </a:solidFill>
              </a:rPr>
              <a:t>Organized</a:t>
            </a:r>
            <a:r>
              <a:rPr lang="it-IT" dirty="0">
                <a:solidFill>
                  <a:schemeClr val="tx1"/>
                </a:solidFill>
              </a:rPr>
              <a:t> </a:t>
            </a:r>
            <a:r>
              <a:rPr lang="it-IT" dirty="0" err="1">
                <a:solidFill>
                  <a:schemeClr val="tx1"/>
                </a:solidFill>
              </a:rPr>
              <a:t>around</a:t>
            </a:r>
            <a:r>
              <a:rPr lang="it-IT" dirty="0">
                <a:solidFill>
                  <a:schemeClr val="tx1"/>
                </a:solidFill>
              </a:rPr>
              <a:t> Business Capabilities</a:t>
            </a:r>
          </a:p>
        </p:txBody>
      </p:sp>
      <p:sp>
        <p:nvSpPr>
          <p:cNvPr id="7" name="Scorrimento orizzontale 6">
            <a:extLst>
              <a:ext uri="{FF2B5EF4-FFF2-40B4-BE49-F238E27FC236}">
                <a16:creationId xmlns:a16="http://schemas.microsoft.com/office/drawing/2014/main" id="{8D332EE1-ED73-1E21-AF41-C285BDC83F29}"/>
              </a:ext>
            </a:extLst>
          </p:cNvPr>
          <p:cNvSpPr/>
          <p:nvPr/>
        </p:nvSpPr>
        <p:spPr>
          <a:xfrm>
            <a:off x="5011947" y="1812785"/>
            <a:ext cx="4908430" cy="679332"/>
          </a:xfrm>
          <a:prstGeom prst="horizontalScroll">
            <a:avLst/>
          </a:prstGeom>
          <a:solidFill>
            <a:srgbClr val="3AC0C3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Products </a:t>
            </a:r>
            <a:r>
              <a:rPr lang="it-IT" dirty="0" err="1">
                <a:solidFill>
                  <a:schemeClr val="tx1"/>
                </a:solidFill>
              </a:rPr>
              <a:t>not</a:t>
            </a:r>
            <a:r>
              <a:rPr lang="it-IT" dirty="0">
                <a:solidFill>
                  <a:schemeClr val="tx1"/>
                </a:solidFill>
              </a:rPr>
              <a:t> Projects</a:t>
            </a:r>
          </a:p>
        </p:txBody>
      </p:sp>
      <p:sp>
        <p:nvSpPr>
          <p:cNvPr id="8" name="Scorrimento orizzontale 7">
            <a:extLst>
              <a:ext uri="{FF2B5EF4-FFF2-40B4-BE49-F238E27FC236}">
                <a16:creationId xmlns:a16="http://schemas.microsoft.com/office/drawing/2014/main" id="{518C6133-0F5D-F286-C9E9-BA4D7D1064A5}"/>
              </a:ext>
            </a:extLst>
          </p:cNvPr>
          <p:cNvSpPr/>
          <p:nvPr/>
        </p:nvSpPr>
        <p:spPr>
          <a:xfrm>
            <a:off x="5011947" y="2507830"/>
            <a:ext cx="4908430" cy="679332"/>
          </a:xfrm>
          <a:prstGeom prst="horizontalScroll">
            <a:avLst/>
          </a:prstGeom>
          <a:solidFill>
            <a:srgbClr val="3AC0C3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Smart endpoints and </a:t>
            </a:r>
            <a:r>
              <a:rPr lang="it-IT" dirty="0" err="1">
                <a:solidFill>
                  <a:schemeClr val="tx1"/>
                </a:solidFill>
              </a:rPr>
              <a:t>dump</a:t>
            </a:r>
            <a:r>
              <a:rPr lang="it-IT" dirty="0">
                <a:solidFill>
                  <a:schemeClr val="tx1"/>
                </a:solidFill>
              </a:rPr>
              <a:t> </a:t>
            </a:r>
            <a:r>
              <a:rPr lang="it-IT" dirty="0" err="1">
                <a:solidFill>
                  <a:schemeClr val="tx1"/>
                </a:solidFill>
              </a:rPr>
              <a:t>pipes</a:t>
            </a:r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9" name="Scorrimento orizzontale 8">
            <a:extLst>
              <a:ext uri="{FF2B5EF4-FFF2-40B4-BE49-F238E27FC236}">
                <a16:creationId xmlns:a16="http://schemas.microsoft.com/office/drawing/2014/main" id="{6AEBBE2F-5940-C6E7-EB39-5B796A5114AC}"/>
              </a:ext>
            </a:extLst>
          </p:cNvPr>
          <p:cNvSpPr/>
          <p:nvPr/>
        </p:nvSpPr>
        <p:spPr>
          <a:xfrm>
            <a:off x="5011947" y="3202875"/>
            <a:ext cx="4908430" cy="679332"/>
          </a:xfrm>
          <a:prstGeom prst="horizontalScroll">
            <a:avLst/>
          </a:prstGeom>
          <a:solidFill>
            <a:srgbClr val="3AC0C3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>
                <a:solidFill>
                  <a:schemeClr val="tx1"/>
                </a:solidFill>
              </a:rPr>
              <a:t>Decentralized</a:t>
            </a:r>
            <a:r>
              <a:rPr lang="it-IT" dirty="0">
                <a:solidFill>
                  <a:schemeClr val="tx1"/>
                </a:solidFill>
              </a:rPr>
              <a:t> Data Management</a:t>
            </a:r>
          </a:p>
        </p:txBody>
      </p:sp>
      <p:sp>
        <p:nvSpPr>
          <p:cNvPr id="10" name="Scorrimento orizzontale 9">
            <a:extLst>
              <a:ext uri="{FF2B5EF4-FFF2-40B4-BE49-F238E27FC236}">
                <a16:creationId xmlns:a16="http://schemas.microsoft.com/office/drawing/2014/main" id="{5E9C8F85-219E-D873-4417-F5D645FCCFE4}"/>
              </a:ext>
            </a:extLst>
          </p:cNvPr>
          <p:cNvSpPr/>
          <p:nvPr/>
        </p:nvSpPr>
        <p:spPr>
          <a:xfrm>
            <a:off x="5003321" y="3897920"/>
            <a:ext cx="4908430" cy="679332"/>
          </a:xfrm>
          <a:prstGeom prst="horizontalScroll">
            <a:avLst/>
          </a:prstGeom>
          <a:solidFill>
            <a:srgbClr val="3AC0C3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>
                <a:solidFill>
                  <a:schemeClr val="tx1"/>
                </a:solidFill>
              </a:rPr>
              <a:t>Infrastructure</a:t>
            </a:r>
            <a:r>
              <a:rPr lang="it-IT" dirty="0">
                <a:solidFill>
                  <a:schemeClr val="tx1"/>
                </a:solidFill>
              </a:rPr>
              <a:t> Automation</a:t>
            </a:r>
          </a:p>
        </p:txBody>
      </p:sp>
      <p:sp>
        <p:nvSpPr>
          <p:cNvPr id="11" name="Scorrimento orizzontale 10">
            <a:extLst>
              <a:ext uri="{FF2B5EF4-FFF2-40B4-BE49-F238E27FC236}">
                <a16:creationId xmlns:a16="http://schemas.microsoft.com/office/drawing/2014/main" id="{9ADB3D5C-3A53-9C57-954B-0FD9CC7C2649}"/>
              </a:ext>
            </a:extLst>
          </p:cNvPr>
          <p:cNvSpPr/>
          <p:nvPr/>
        </p:nvSpPr>
        <p:spPr>
          <a:xfrm>
            <a:off x="5003321" y="4592965"/>
            <a:ext cx="4908430" cy="679332"/>
          </a:xfrm>
          <a:prstGeom prst="horizontalScroll">
            <a:avLst/>
          </a:prstGeom>
          <a:solidFill>
            <a:srgbClr val="3AC0C3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Design for </a:t>
            </a:r>
            <a:r>
              <a:rPr lang="it-IT" dirty="0" err="1">
                <a:solidFill>
                  <a:schemeClr val="tx1"/>
                </a:solidFill>
              </a:rPr>
              <a:t>Failure</a:t>
            </a:r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13" name="Scorrimento orizzontale 12">
            <a:extLst>
              <a:ext uri="{FF2B5EF4-FFF2-40B4-BE49-F238E27FC236}">
                <a16:creationId xmlns:a16="http://schemas.microsoft.com/office/drawing/2014/main" id="{C5FC1C54-818C-2C22-9625-FF92AF4C8673}"/>
              </a:ext>
            </a:extLst>
          </p:cNvPr>
          <p:cNvSpPr/>
          <p:nvPr/>
        </p:nvSpPr>
        <p:spPr>
          <a:xfrm>
            <a:off x="5011947" y="5288012"/>
            <a:ext cx="4908430" cy="679332"/>
          </a:xfrm>
          <a:prstGeom prst="horizontalScroll">
            <a:avLst/>
          </a:prstGeom>
          <a:solidFill>
            <a:srgbClr val="3AC0C3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>
                <a:solidFill>
                  <a:schemeClr val="tx1"/>
                </a:solidFill>
              </a:rPr>
              <a:t>Evolutionary</a:t>
            </a:r>
            <a:r>
              <a:rPr lang="it-IT" dirty="0">
                <a:solidFill>
                  <a:schemeClr val="tx1"/>
                </a:solidFill>
              </a:rPr>
              <a:t> Design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AF286F09-D106-5C44-15B8-2BE2BC0A78BE}"/>
              </a:ext>
            </a:extLst>
          </p:cNvPr>
          <p:cNvSpPr txBox="1"/>
          <p:nvPr/>
        </p:nvSpPr>
        <p:spPr>
          <a:xfrm>
            <a:off x="928780" y="5828844"/>
            <a:ext cx="12594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>
                <a:hlinkClick r:id="rId3"/>
              </a:rPr>
              <a:t>Martin Fowler</a:t>
            </a:r>
            <a:endParaRPr lang="it-IT" sz="1200" dirty="0"/>
          </a:p>
        </p:txBody>
      </p:sp>
      <p:pic>
        <p:nvPicPr>
          <p:cNvPr id="15" name="Immagine 14">
            <a:extLst>
              <a:ext uri="{FF2B5EF4-FFF2-40B4-BE49-F238E27FC236}">
                <a16:creationId xmlns:a16="http://schemas.microsoft.com/office/drawing/2014/main" id="{19FED500-842C-7127-1DD1-A90666BE85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0187" y="5272297"/>
            <a:ext cx="358171" cy="388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700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Obi-Wan Kenobi, i giovani Luke Skywalker e Leia Organa nella serie Disney+">
            <a:extLst>
              <a:ext uri="{FF2B5EF4-FFF2-40B4-BE49-F238E27FC236}">
                <a16:creationId xmlns:a16="http://schemas.microsoft.com/office/drawing/2014/main" id="{93D31DE2-BE05-252A-B1FC-C51E3C43C5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9820" y="2350219"/>
            <a:ext cx="5390324" cy="4046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umetto: ovale 7">
            <a:extLst>
              <a:ext uri="{FF2B5EF4-FFF2-40B4-BE49-F238E27FC236}">
                <a16:creationId xmlns:a16="http://schemas.microsoft.com/office/drawing/2014/main" id="{29649CD4-444F-3CDA-43E3-7DD687D7D57B}"/>
              </a:ext>
            </a:extLst>
          </p:cNvPr>
          <p:cNvSpPr/>
          <p:nvPr/>
        </p:nvSpPr>
        <p:spPr>
          <a:xfrm>
            <a:off x="5469148" y="85933"/>
            <a:ext cx="6513228" cy="2134754"/>
          </a:xfrm>
          <a:prstGeom prst="wedgeEllipseCallout">
            <a:avLst/>
          </a:prstGeom>
          <a:solidFill>
            <a:srgbClr val="3AC0C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3200" i="1" dirty="0" err="1">
                <a:solidFill>
                  <a:schemeClr val="tx1"/>
                </a:solidFill>
              </a:rPr>
              <a:t>Is</a:t>
            </a:r>
            <a:r>
              <a:rPr lang="it-IT" sz="3200" i="1" dirty="0">
                <a:solidFill>
                  <a:schemeClr val="tx1"/>
                </a:solidFill>
              </a:rPr>
              <a:t> </a:t>
            </a:r>
            <a:r>
              <a:rPr lang="it-IT" sz="3200" i="1" dirty="0" err="1">
                <a:solidFill>
                  <a:schemeClr val="tx1"/>
                </a:solidFill>
              </a:rPr>
              <a:t>there</a:t>
            </a:r>
            <a:r>
              <a:rPr lang="it-IT" sz="3200" i="1" dirty="0">
                <a:solidFill>
                  <a:schemeClr val="tx1"/>
                </a:solidFill>
              </a:rPr>
              <a:t> </a:t>
            </a:r>
            <a:r>
              <a:rPr lang="it-IT" sz="3200" i="1" dirty="0" err="1">
                <a:solidFill>
                  <a:schemeClr val="tx1"/>
                </a:solidFill>
              </a:rPr>
              <a:t>any</a:t>
            </a:r>
            <a:r>
              <a:rPr lang="it-IT" sz="3200" i="1" dirty="0">
                <a:solidFill>
                  <a:schemeClr val="tx1"/>
                </a:solidFill>
              </a:rPr>
              <a:t> connection </a:t>
            </a:r>
            <a:r>
              <a:rPr lang="it-IT" sz="3200" i="1" dirty="0" err="1">
                <a:solidFill>
                  <a:schemeClr val="tx1"/>
                </a:solidFill>
              </a:rPr>
              <a:t>between</a:t>
            </a:r>
            <a:r>
              <a:rPr lang="it-IT" sz="3200" i="1" dirty="0">
                <a:solidFill>
                  <a:schemeClr val="tx1"/>
                </a:solidFill>
              </a:rPr>
              <a:t> </a:t>
            </a:r>
            <a:r>
              <a:rPr lang="it-IT" sz="3200" i="1" dirty="0" err="1">
                <a:solidFill>
                  <a:schemeClr val="tx1"/>
                </a:solidFill>
              </a:rPr>
              <a:t>Bounded</a:t>
            </a:r>
            <a:r>
              <a:rPr lang="it-IT" sz="3200" i="1" dirty="0">
                <a:solidFill>
                  <a:schemeClr val="tx1"/>
                </a:solidFill>
              </a:rPr>
              <a:t> </a:t>
            </a:r>
            <a:r>
              <a:rPr lang="it-IT" sz="3200" i="1" dirty="0" err="1">
                <a:solidFill>
                  <a:schemeClr val="tx1"/>
                </a:solidFill>
              </a:rPr>
              <a:t>Context</a:t>
            </a:r>
            <a:r>
              <a:rPr lang="it-IT" sz="3200" i="1" dirty="0">
                <a:solidFill>
                  <a:schemeClr val="tx1"/>
                </a:solidFill>
              </a:rPr>
              <a:t> and </a:t>
            </a:r>
            <a:r>
              <a:rPr lang="it-IT" sz="3200" i="1" dirty="0" err="1">
                <a:solidFill>
                  <a:schemeClr val="tx1"/>
                </a:solidFill>
              </a:rPr>
              <a:t>Microservices</a:t>
            </a:r>
            <a:r>
              <a:rPr lang="it-IT" sz="3200" i="1" dirty="0">
                <a:solidFill>
                  <a:schemeClr val="tx1"/>
                </a:solidFill>
              </a:rPr>
              <a:t>?</a:t>
            </a:r>
            <a:endParaRPr lang="it-IT" sz="3200" dirty="0">
              <a:solidFill>
                <a:schemeClr val="tx1"/>
              </a:solidFill>
            </a:endParaRP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E4D1AF07-7715-F22B-3948-5A1FF01A6B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40187" y="5272297"/>
            <a:ext cx="358171" cy="388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244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Personaggi di Star Wars: chi sono e cosa possono insegnarci">
            <a:extLst>
              <a:ext uri="{FF2B5EF4-FFF2-40B4-BE49-F238E27FC236}">
                <a16:creationId xmlns:a16="http://schemas.microsoft.com/office/drawing/2014/main" id="{576CA29B-9546-AC10-A3F4-71A8E8C877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683" y="176841"/>
            <a:ext cx="3979654" cy="2238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corrimento orizzontale 4">
            <a:extLst>
              <a:ext uri="{FF2B5EF4-FFF2-40B4-BE49-F238E27FC236}">
                <a16:creationId xmlns:a16="http://schemas.microsoft.com/office/drawing/2014/main" id="{F53D68A0-54ED-17D3-FB99-20836FE650FB}"/>
              </a:ext>
            </a:extLst>
          </p:cNvPr>
          <p:cNvSpPr>
            <a:spLocks/>
          </p:cNvSpPr>
          <p:nvPr/>
        </p:nvSpPr>
        <p:spPr>
          <a:xfrm>
            <a:off x="4641010" y="621099"/>
            <a:ext cx="3786996" cy="679332"/>
          </a:xfrm>
          <a:prstGeom prst="horizontalScroll">
            <a:avLst/>
          </a:prstGeom>
          <a:solidFill>
            <a:srgbClr val="3AC0C3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Componentization</a:t>
            </a:r>
            <a:r>
              <a:rPr lang="it-IT" dirty="0"/>
              <a:t> via Services</a:t>
            </a:r>
          </a:p>
        </p:txBody>
      </p:sp>
      <p:sp>
        <p:nvSpPr>
          <p:cNvPr id="6" name="Scorrimento orizzontale 5">
            <a:extLst>
              <a:ext uri="{FF2B5EF4-FFF2-40B4-BE49-F238E27FC236}">
                <a16:creationId xmlns:a16="http://schemas.microsoft.com/office/drawing/2014/main" id="{D30EA844-2F5A-439A-270A-0B70A3CC22F7}"/>
              </a:ext>
            </a:extLst>
          </p:cNvPr>
          <p:cNvSpPr>
            <a:spLocks/>
          </p:cNvSpPr>
          <p:nvPr/>
        </p:nvSpPr>
        <p:spPr>
          <a:xfrm>
            <a:off x="4641010" y="1316144"/>
            <a:ext cx="3786996" cy="679332"/>
          </a:xfrm>
          <a:prstGeom prst="horizontalScroll">
            <a:avLst/>
          </a:prstGeom>
          <a:solidFill>
            <a:srgbClr val="ED217C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>
                <a:solidFill>
                  <a:schemeClr val="tx1"/>
                </a:solidFill>
              </a:rPr>
              <a:t>Organized</a:t>
            </a:r>
            <a:r>
              <a:rPr lang="it-IT" dirty="0">
                <a:solidFill>
                  <a:schemeClr val="tx1"/>
                </a:solidFill>
              </a:rPr>
              <a:t> </a:t>
            </a:r>
            <a:r>
              <a:rPr lang="it-IT" dirty="0" err="1">
                <a:solidFill>
                  <a:schemeClr val="tx1"/>
                </a:solidFill>
              </a:rPr>
              <a:t>around</a:t>
            </a:r>
            <a:r>
              <a:rPr lang="it-IT" dirty="0">
                <a:solidFill>
                  <a:schemeClr val="tx1"/>
                </a:solidFill>
              </a:rPr>
              <a:t> Business Capabilities</a:t>
            </a:r>
          </a:p>
        </p:txBody>
      </p:sp>
      <p:sp>
        <p:nvSpPr>
          <p:cNvPr id="7" name="Scorrimento orizzontale 6">
            <a:extLst>
              <a:ext uri="{FF2B5EF4-FFF2-40B4-BE49-F238E27FC236}">
                <a16:creationId xmlns:a16="http://schemas.microsoft.com/office/drawing/2014/main" id="{8D332EE1-ED73-1E21-AF41-C285BDC83F29}"/>
              </a:ext>
            </a:extLst>
          </p:cNvPr>
          <p:cNvSpPr>
            <a:spLocks/>
          </p:cNvSpPr>
          <p:nvPr/>
        </p:nvSpPr>
        <p:spPr>
          <a:xfrm>
            <a:off x="4641010" y="2011189"/>
            <a:ext cx="3786996" cy="679332"/>
          </a:xfrm>
          <a:prstGeom prst="horizontalScroll">
            <a:avLst/>
          </a:prstGeom>
          <a:solidFill>
            <a:srgbClr val="3AC0C3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Products </a:t>
            </a:r>
            <a:r>
              <a:rPr lang="it-IT" dirty="0" err="1"/>
              <a:t>not</a:t>
            </a:r>
            <a:r>
              <a:rPr lang="it-IT" dirty="0"/>
              <a:t> Projects</a:t>
            </a:r>
          </a:p>
        </p:txBody>
      </p:sp>
      <p:sp>
        <p:nvSpPr>
          <p:cNvPr id="8" name="Scorrimento orizzontale 7">
            <a:extLst>
              <a:ext uri="{FF2B5EF4-FFF2-40B4-BE49-F238E27FC236}">
                <a16:creationId xmlns:a16="http://schemas.microsoft.com/office/drawing/2014/main" id="{518C6133-0F5D-F286-C9E9-BA4D7D1064A5}"/>
              </a:ext>
            </a:extLst>
          </p:cNvPr>
          <p:cNvSpPr>
            <a:spLocks/>
          </p:cNvSpPr>
          <p:nvPr/>
        </p:nvSpPr>
        <p:spPr>
          <a:xfrm>
            <a:off x="4641010" y="2706234"/>
            <a:ext cx="3786996" cy="679332"/>
          </a:xfrm>
          <a:prstGeom prst="horizontalScroll">
            <a:avLst/>
          </a:prstGeom>
          <a:solidFill>
            <a:srgbClr val="3AC0C3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Smart endpoints and </a:t>
            </a:r>
            <a:r>
              <a:rPr lang="it-IT" dirty="0" err="1"/>
              <a:t>dump</a:t>
            </a:r>
            <a:r>
              <a:rPr lang="it-IT" dirty="0"/>
              <a:t> </a:t>
            </a:r>
            <a:r>
              <a:rPr lang="it-IT" dirty="0" err="1"/>
              <a:t>pipes</a:t>
            </a:r>
            <a:endParaRPr lang="it-IT" dirty="0"/>
          </a:p>
        </p:txBody>
      </p:sp>
      <p:sp>
        <p:nvSpPr>
          <p:cNvPr id="9" name="Scorrimento orizzontale 8">
            <a:extLst>
              <a:ext uri="{FF2B5EF4-FFF2-40B4-BE49-F238E27FC236}">
                <a16:creationId xmlns:a16="http://schemas.microsoft.com/office/drawing/2014/main" id="{6AEBBE2F-5940-C6E7-EB39-5B796A5114AC}"/>
              </a:ext>
            </a:extLst>
          </p:cNvPr>
          <p:cNvSpPr>
            <a:spLocks/>
          </p:cNvSpPr>
          <p:nvPr/>
        </p:nvSpPr>
        <p:spPr>
          <a:xfrm>
            <a:off x="4641010" y="3401279"/>
            <a:ext cx="3786996" cy="679332"/>
          </a:xfrm>
          <a:prstGeom prst="horizontalScroll">
            <a:avLst/>
          </a:prstGeom>
          <a:solidFill>
            <a:srgbClr val="ED217C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>
                <a:solidFill>
                  <a:schemeClr val="tx1"/>
                </a:solidFill>
              </a:rPr>
              <a:t>Decentralized</a:t>
            </a:r>
            <a:r>
              <a:rPr lang="it-IT" dirty="0">
                <a:solidFill>
                  <a:schemeClr val="tx1"/>
                </a:solidFill>
              </a:rPr>
              <a:t> Data Management</a:t>
            </a:r>
          </a:p>
        </p:txBody>
      </p:sp>
      <p:sp>
        <p:nvSpPr>
          <p:cNvPr id="10" name="Scorrimento orizzontale 9">
            <a:extLst>
              <a:ext uri="{FF2B5EF4-FFF2-40B4-BE49-F238E27FC236}">
                <a16:creationId xmlns:a16="http://schemas.microsoft.com/office/drawing/2014/main" id="{5E9C8F85-219E-D873-4417-F5D645FCCFE4}"/>
              </a:ext>
            </a:extLst>
          </p:cNvPr>
          <p:cNvSpPr>
            <a:spLocks/>
          </p:cNvSpPr>
          <p:nvPr/>
        </p:nvSpPr>
        <p:spPr>
          <a:xfrm>
            <a:off x="4632384" y="4096324"/>
            <a:ext cx="3786996" cy="679332"/>
          </a:xfrm>
          <a:prstGeom prst="horizontalScroll">
            <a:avLst/>
          </a:prstGeom>
          <a:solidFill>
            <a:srgbClr val="3AC0C3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Infrastructure</a:t>
            </a:r>
            <a:r>
              <a:rPr lang="it-IT" dirty="0"/>
              <a:t> Automation</a:t>
            </a:r>
          </a:p>
        </p:txBody>
      </p:sp>
      <p:sp>
        <p:nvSpPr>
          <p:cNvPr id="11" name="Scorrimento orizzontale 10">
            <a:extLst>
              <a:ext uri="{FF2B5EF4-FFF2-40B4-BE49-F238E27FC236}">
                <a16:creationId xmlns:a16="http://schemas.microsoft.com/office/drawing/2014/main" id="{9ADB3D5C-3A53-9C57-954B-0FD9CC7C2649}"/>
              </a:ext>
            </a:extLst>
          </p:cNvPr>
          <p:cNvSpPr>
            <a:spLocks/>
          </p:cNvSpPr>
          <p:nvPr/>
        </p:nvSpPr>
        <p:spPr>
          <a:xfrm>
            <a:off x="4632384" y="4791369"/>
            <a:ext cx="3786996" cy="679332"/>
          </a:xfrm>
          <a:prstGeom prst="horizontalScroll">
            <a:avLst/>
          </a:prstGeom>
          <a:solidFill>
            <a:srgbClr val="3AC0C3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Design for </a:t>
            </a:r>
            <a:r>
              <a:rPr lang="it-IT" dirty="0" err="1"/>
              <a:t>Failure</a:t>
            </a:r>
            <a:endParaRPr lang="it-IT" dirty="0"/>
          </a:p>
        </p:txBody>
      </p:sp>
      <p:sp>
        <p:nvSpPr>
          <p:cNvPr id="13" name="Scorrimento orizzontale 12">
            <a:extLst>
              <a:ext uri="{FF2B5EF4-FFF2-40B4-BE49-F238E27FC236}">
                <a16:creationId xmlns:a16="http://schemas.microsoft.com/office/drawing/2014/main" id="{C5FC1C54-818C-2C22-9625-FF92AF4C8673}"/>
              </a:ext>
            </a:extLst>
          </p:cNvPr>
          <p:cNvSpPr>
            <a:spLocks/>
          </p:cNvSpPr>
          <p:nvPr/>
        </p:nvSpPr>
        <p:spPr>
          <a:xfrm>
            <a:off x="4641010" y="5486416"/>
            <a:ext cx="3786996" cy="679332"/>
          </a:xfrm>
          <a:prstGeom prst="horizontalScroll">
            <a:avLst/>
          </a:prstGeom>
          <a:solidFill>
            <a:srgbClr val="ED217C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>
                <a:solidFill>
                  <a:schemeClr val="tx1"/>
                </a:solidFill>
              </a:rPr>
              <a:t>Evolutionary</a:t>
            </a:r>
            <a:r>
              <a:rPr lang="it-IT" dirty="0">
                <a:solidFill>
                  <a:schemeClr val="tx1"/>
                </a:solidFill>
              </a:rPr>
              <a:t> Design</a:t>
            </a:r>
          </a:p>
        </p:txBody>
      </p:sp>
      <p:pic>
        <p:nvPicPr>
          <p:cNvPr id="15" name="Immagine 14">
            <a:extLst>
              <a:ext uri="{FF2B5EF4-FFF2-40B4-BE49-F238E27FC236}">
                <a16:creationId xmlns:a16="http://schemas.microsoft.com/office/drawing/2014/main" id="{19FED500-842C-7127-1DD1-A90666BE85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40187" y="5272297"/>
            <a:ext cx="358171" cy="388654"/>
          </a:xfrm>
          <a:prstGeom prst="rect">
            <a:avLst/>
          </a:prstGeom>
        </p:spPr>
      </p:pic>
      <p:sp>
        <p:nvSpPr>
          <p:cNvPr id="2" name="Scorrimento orizzontale 1">
            <a:extLst>
              <a:ext uri="{FF2B5EF4-FFF2-40B4-BE49-F238E27FC236}">
                <a16:creationId xmlns:a16="http://schemas.microsoft.com/office/drawing/2014/main" id="{FB5AE7FE-C9FE-E23D-2198-50ACEECDAA03}"/>
              </a:ext>
            </a:extLst>
          </p:cNvPr>
          <p:cNvSpPr/>
          <p:nvPr/>
        </p:nvSpPr>
        <p:spPr>
          <a:xfrm>
            <a:off x="8543025" y="621099"/>
            <a:ext cx="2110596" cy="679332"/>
          </a:xfrm>
          <a:prstGeom prst="horizontalScroll">
            <a:avLst/>
          </a:prstGeom>
          <a:solidFill>
            <a:srgbClr val="3AC0C3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No </a:t>
            </a:r>
            <a:r>
              <a:rPr lang="it-IT" dirty="0" err="1"/>
              <a:t>Problem</a:t>
            </a:r>
            <a:endParaRPr lang="it-IT" dirty="0"/>
          </a:p>
        </p:txBody>
      </p:sp>
      <p:sp>
        <p:nvSpPr>
          <p:cNvPr id="12" name="Scorrimento orizzontale 11">
            <a:extLst>
              <a:ext uri="{FF2B5EF4-FFF2-40B4-BE49-F238E27FC236}">
                <a16:creationId xmlns:a16="http://schemas.microsoft.com/office/drawing/2014/main" id="{9863CACA-F2F6-9EC8-BBA9-0AB7109ACA24}"/>
              </a:ext>
            </a:extLst>
          </p:cNvPr>
          <p:cNvSpPr/>
          <p:nvPr/>
        </p:nvSpPr>
        <p:spPr>
          <a:xfrm>
            <a:off x="8543025" y="1308287"/>
            <a:ext cx="2110596" cy="679332"/>
          </a:xfrm>
          <a:prstGeom prst="horizontalScroll">
            <a:avLst/>
          </a:prstGeom>
          <a:solidFill>
            <a:srgbClr val="ED217C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Match</a:t>
            </a:r>
          </a:p>
        </p:txBody>
      </p:sp>
      <p:sp>
        <p:nvSpPr>
          <p:cNvPr id="16" name="Scorrimento orizzontale 15">
            <a:extLst>
              <a:ext uri="{FF2B5EF4-FFF2-40B4-BE49-F238E27FC236}">
                <a16:creationId xmlns:a16="http://schemas.microsoft.com/office/drawing/2014/main" id="{67CF91A6-56E1-4D8D-E0DB-52ABA6D4E950}"/>
              </a:ext>
            </a:extLst>
          </p:cNvPr>
          <p:cNvSpPr/>
          <p:nvPr/>
        </p:nvSpPr>
        <p:spPr>
          <a:xfrm>
            <a:off x="8543025" y="1972828"/>
            <a:ext cx="2110596" cy="679332"/>
          </a:xfrm>
          <a:prstGeom prst="horizontalScroll">
            <a:avLst/>
          </a:prstGeom>
          <a:solidFill>
            <a:srgbClr val="3AC0C3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No </a:t>
            </a:r>
            <a:r>
              <a:rPr lang="it-IT" dirty="0" err="1"/>
              <a:t>Problem</a:t>
            </a:r>
            <a:endParaRPr lang="it-IT" dirty="0"/>
          </a:p>
        </p:txBody>
      </p:sp>
      <p:sp>
        <p:nvSpPr>
          <p:cNvPr id="17" name="Scorrimento orizzontale 16">
            <a:extLst>
              <a:ext uri="{FF2B5EF4-FFF2-40B4-BE49-F238E27FC236}">
                <a16:creationId xmlns:a16="http://schemas.microsoft.com/office/drawing/2014/main" id="{C35F7440-753D-D69A-C911-68A44CA91422}"/>
              </a:ext>
            </a:extLst>
          </p:cNvPr>
          <p:cNvSpPr/>
          <p:nvPr/>
        </p:nvSpPr>
        <p:spPr>
          <a:xfrm>
            <a:off x="8514270" y="2661635"/>
            <a:ext cx="2110596" cy="679332"/>
          </a:xfrm>
          <a:prstGeom prst="horizontalScroll">
            <a:avLst/>
          </a:prstGeom>
          <a:solidFill>
            <a:srgbClr val="3AC0C3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No </a:t>
            </a:r>
            <a:r>
              <a:rPr lang="it-IT" dirty="0" err="1"/>
              <a:t>Problem</a:t>
            </a:r>
            <a:endParaRPr lang="it-IT" dirty="0"/>
          </a:p>
        </p:txBody>
      </p:sp>
      <p:sp>
        <p:nvSpPr>
          <p:cNvPr id="18" name="Scorrimento orizzontale 17">
            <a:extLst>
              <a:ext uri="{FF2B5EF4-FFF2-40B4-BE49-F238E27FC236}">
                <a16:creationId xmlns:a16="http://schemas.microsoft.com/office/drawing/2014/main" id="{32694413-68B2-AA19-9A17-69F7AA7A5EE6}"/>
              </a:ext>
            </a:extLst>
          </p:cNvPr>
          <p:cNvSpPr/>
          <p:nvPr/>
        </p:nvSpPr>
        <p:spPr>
          <a:xfrm>
            <a:off x="8514270" y="3384796"/>
            <a:ext cx="2110596" cy="679332"/>
          </a:xfrm>
          <a:prstGeom prst="horizontalScroll">
            <a:avLst/>
          </a:prstGeom>
          <a:solidFill>
            <a:srgbClr val="ED217C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Match</a:t>
            </a:r>
          </a:p>
        </p:txBody>
      </p:sp>
      <p:sp>
        <p:nvSpPr>
          <p:cNvPr id="19" name="Scorrimento orizzontale 18">
            <a:extLst>
              <a:ext uri="{FF2B5EF4-FFF2-40B4-BE49-F238E27FC236}">
                <a16:creationId xmlns:a16="http://schemas.microsoft.com/office/drawing/2014/main" id="{4C77DF4C-A942-801B-81BA-2CFA4481A36F}"/>
              </a:ext>
            </a:extLst>
          </p:cNvPr>
          <p:cNvSpPr/>
          <p:nvPr/>
        </p:nvSpPr>
        <p:spPr>
          <a:xfrm>
            <a:off x="8514270" y="4068556"/>
            <a:ext cx="2110596" cy="679332"/>
          </a:xfrm>
          <a:prstGeom prst="horizontalScroll">
            <a:avLst/>
          </a:prstGeom>
          <a:solidFill>
            <a:srgbClr val="3AC0C3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No </a:t>
            </a:r>
            <a:r>
              <a:rPr lang="it-IT" dirty="0" err="1"/>
              <a:t>Problem</a:t>
            </a:r>
            <a:endParaRPr lang="it-IT" dirty="0"/>
          </a:p>
        </p:txBody>
      </p:sp>
      <p:sp>
        <p:nvSpPr>
          <p:cNvPr id="20" name="Scorrimento orizzontale 19">
            <a:extLst>
              <a:ext uri="{FF2B5EF4-FFF2-40B4-BE49-F238E27FC236}">
                <a16:creationId xmlns:a16="http://schemas.microsoft.com/office/drawing/2014/main" id="{82D0800C-2AF5-6136-84E2-3A242DD61837}"/>
              </a:ext>
            </a:extLst>
          </p:cNvPr>
          <p:cNvSpPr/>
          <p:nvPr/>
        </p:nvSpPr>
        <p:spPr>
          <a:xfrm>
            <a:off x="8514270" y="4783512"/>
            <a:ext cx="2110596" cy="679332"/>
          </a:xfrm>
          <a:prstGeom prst="horizontalScroll">
            <a:avLst/>
          </a:prstGeom>
          <a:solidFill>
            <a:srgbClr val="3AC0C3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No </a:t>
            </a:r>
            <a:r>
              <a:rPr lang="it-IT" dirty="0" err="1"/>
              <a:t>Problem</a:t>
            </a:r>
            <a:endParaRPr lang="it-IT" dirty="0"/>
          </a:p>
        </p:txBody>
      </p:sp>
      <p:sp>
        <p:nvSpPr>
          <p:cNvPr id="21" name="Scorrimento orizzontale 20">
            <a:extLst>
              <a:ext uri="{FF2B5EF4-FFF2-40B4-BE49-F238E27FC236}">
                <a16:creationId xmlns:a16="http://schemas.microsoft.com/office/drawing/2014/main" id="{9904DE3F-C739-350D-AF93-BEA623162923}"/>
              </a:ext>
            </a:extLst>
          </p:cNvPr>
          <p:cNvSpPr/>
          <p:nvPr/>
        </p:nvSpPr>
        <p:spPr>
          <a:xfrm>
            <a:off x="8514270" y="5470702"/>
            <a:ext cx="2110596" cy="679332"/>
          </a:xfrm>
          <a:prstGeom prst="horizontalScroll">
            <a:avLst/>
          </a:prstGeom>
          <a:solidFill>
            <a:srgbClr val="ED217C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Match</a:t>
            </a: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EDC0878B-A222-3FEE-1428-50F10A146A41}"/>
              </a:ext>
            </a:extLst>
          </p:cNvPr>
          <p:cNvSpPr txBox="1"/>
          <p:nvPr/>
        </p:nvSpPr>
        <p:spPr>
          <a:xfrm>
            <a:off x="1015043" y="5888749"/>
            <a:ext cx="11041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>
                <a:hlinkClick r:id="rId4"/>
              </a:rPr>
              <a:t>A. Brandolini</a:t>
            </a:r>
            <a:endParaRPr lang="it-IT" sz="1200" dirty="0"/>
          </a:p>
        </p:txBody>
      </p:sp>
    </p:spTree>
    <p:extLst>
      <p:ext uri="{BB962C8B-B14F-4D97-AF65-F5344CB8AC3E}">
        <p14:creationId xmlns:p14="http://schemas.microsoft.com/office/powerpoint/2010/main" val="1104574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3" grpId="0" animBg="1"/>
      <p:bldP spid="2" grpId="0" animBg="1"/>
      <p:bldP spid="12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corrimento orizzontale 4">
            <a:extLst>
              <a:ext uri="{FF2B5EF4-FFF2-40B4-BE49-F238E27FC236}">
                <a16:creationId xmlns:a16="http://schemas.microsoft.com/office/drawing/2014/main" id="{F53D68A0-54ED-17D3-FB99-20836FE650FB}"/>
              </a:ext>
            </a:extLst>
          </p:cNvPr>
          <p:cNvSpPr>
            <a:spLocks/>
          </p:cNvSpPr>
          <p:nvPr/>
        </p:nvSpPr>
        <p:spPr>
          <a:xfrm>
            <a:off x="4641010" y="621099"/>
            <a:ext cx="3786996" cy="679332"/>
          </a:xfrm>
          <a:prstGeom prst="horizontalScroll">
            <a:avLst/>
          </a:prstGeom>
          <a:solidFill>
            <a:srgbClr val="3AC0C3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Componentization</a:t>
            </a:r>
            <a:r>
              <a:rPr lang="it-IT" dirty="0"/>
              <a:t> via Services</a:t>
            </a:r>
          </a:p>
        </p:txBody>
      </p:sp>
      <p:sp>
        <p:nvSpPr>
          <p:cNvPr id="6" name="Scorrimento orizzontale 5">
            <a:extLst>
              <a:ext uri="{FF2B5EF4-FFF2-40B4-BE49-F238E27FC236}">
                <a16:creationId xmlns:a16="http://schemas.microsoft.com/office/drawing/2014/main" id="{D30EA844-2F5A-439A-270A-0B70A3CC22F7}"/>
              </a:ext>
            </a:extLst>
          </p:cNvPr>
          <p:cNvSpPr>
            <a:spLocks/>
          </p:cNvSpPr>
          <p:nvPr/>
        </p:nvSpPr>
        <p:spPr>
          <a:xfrm>
            <a:off x="4641010" y="1316144"/>
            <a:ext cx="3786996" cy="679332"/>
          </a:xfrm>
          <a:prstGeom prst="horizontalScroll">
            <a:avLst/>
          </a:prstGeom>
          <a:solidFill>
            <a:srgbClr val="3AC0C3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Organized</a:t>
            </a:r>
            <a:r>
              <a:rPr lang="it-IT" dirty="0"/>
              <a:t> </a:t>
            </a:r>
            <a:r>
              <a:rPr lang="it-IT" dirty="0" err="1"/>
              <a:t>around</a:t>
            </a:r>
            <a:r>
              <a:rPr lang="it-IT" dirty="0"/>
              <a:t> Business Capabilities</a:t>
            </a:r>
          </a:p>
        </p:txBody>
      </p:sp>
      <p:sp>
        <p:nvSpPr>
          <p:cNvPr id="7" name="Scorrimento orizzontale 6">
            <a:extLst>
              <a:ext uri="{FF2B5EF4-FFF2-40B4-BE49-F238E27FC236}">
                <a16:creationId xmlns:a16="http://schemas.microsoft.com/office/drawing/2014/main" id="{8D332EE1-ED73-1E21-AF41-C285BDC83F29}"/>
              </a:ext>
            </a:extLst>
          </p:cNvPr>
          <p:cNvSpPr>
            <a:spLocks/>
          </p:cNvSpPr>
          <p:nvPr/>
        </p:nvSpPr>
        <p:spPr>
          <a:xfrm>
            <a:off x="4641010" y="2011189"/>
            <a:ext cx="3786996" cy="679332"/>
          </a:xfrm>
          <a:prstGeom prst="horizontalScroll">
            <a:avLst/>
          </a:prstGeom>
          <a:solidFill>
            <a:srgbClr val="3AC0C3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Products </a:t>
            </a:r>
            <a:r>
              <a:rPr lang="it-IT" dirty="0" err="1"/>
              <a:t>not</a:t>
            </a:r>
            <a:r>
              <a:rPr lang="it-IT" dirty="0"/>
              <a:t> Projects</a:t>
            </a:r>
          </a:p>
        </p:txBody>
      </p:sp>
      <p:sp>
        <p:nvSpPr>
          <p:cNvPr id="8" name="Scorrimento orizzontale 7">
            <a:extLst>
              <a:ext uri="{FF2B5EF4-FFF2-40B4-BE49-F238E27FC236}">
                <a16:creationId xmlns:a16="http://schemas.microsoft.com/office/drawing/2014/main" id="{518C6133-0F5D-F286-C9E9-BA4D7D1064A5}"/>
              </a:ext>
            </a:extLst>
          </p:cNvPr>
          <p:cNvSpPr>
            <a:spLocks/>
          </p:cNvSpPr>
          <p:nvPr/>
        </p:nvSpPr>
        <p:spPr>
          <a:xfrm>
            <a:off x="4641010" y="2706234"/>
            <a:ext cx="3786996" cy="679332"/>
          </a:xfrm>
          <a:prstGeom prst="horizontalScroll">
            <a:avLst/>
          </a:prstGeom>
          <a:solidFill>
            <a:srgbClr val="3AC0C3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Smart endpoints and </a:t>
            </a:r>
            <a:r>
              <a:rPr lang="it-IT" dirty="0" err="1"/>
              <a:t>dump</a:t>
            </a:r>
            <a:r>
              <a:rPr lang="it-IT" dirty="0"/>
              <a:t> </a:t>
            </a:r>
            <a:r>
              <a:rPr lang="it-IT" dirty="0" err="1"/>
              <a:t>pipes</a:t>
            </a:r>
            <a:endParaRPr lang="it-IT" dirty="0"/>
          </a:p>
        </p:txBody>
      </p:sp>
      <p:sp>
        <p:nvSpPr>
          <p:cNvPr id="9" name="Scorrimento orizzontale 8">
            <a:extLst>
              <a:ext uri="{FF2B5EF4-FFF2-40B4-BE49-F238E27FC236}">
                <a16:creationId xmlns:a16="http://schemas.microsoft.com/office/drawing/2014/main" id="{6AEBBE2F-5940-C6E7-EB39-5B796A5114AC}"/>
              </a:ext>
            </a:extLst>
          </p:cNvPr>
          <p:cNvSpPr>
            <a:spLocks/>
          </p:cNvSpPr>
          <p:nvPr/>
        </p:nvSpPr>
        <p:spPr>
          <a:xfrm>
            <a:off x="4641010" y="3401279"/>
            <a:ext cx="3786996" cy="679332"/>
          </a:xfrm>
          <a:prstGeom prst="horizontalScroll">
            <a:avLst/>
          </a:prstGeom>
          <a:solidFill>
            <a:srgbClr val="ED217C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>
                <a:solidFill>
                  <a:schemeClr val="tx1"/>
                </a:solidFill>
              </a:rPr>
              <a:t>Decentralized</a:t>
            </a:r>
            <a:r>
              <a:rPr lang="it-IT" dirty="0">
                <a:solidFill>
                  <a:schemeClr val="tx1"/>
                </a:solidFill>
              </a:rPr>
              <a:t> Data Management</a:t>
            </a:r>
          </a:p>
        </p:txBody>
      </p:sp>
      <p:sp>
        <p:nvSpPr>
          <p:cNvPr id="10" name="Scorrimento orizzontale 9">
            <a:extLst>
              <a:ext uri="{FF2B5EF4-FFF2-40B4-BE49-F238E27FC236}">
                <a16:creationId xmlns:a16="http://schemas.microsoft.com/office/drawing/2014/main" id="{5E9C8F85-219E-D873-4417-F5D645FCCFE4}"/>
              </a:ext>
            </a:extLst>
          </p:cNvPr>
          <p:cNvSpPr>
            <a:spLocks/>
          </p:cNvSpPr>
          <p:nvPr/>
        </p:nvSpPr>
        <p:spPr>
          <a:xfrm>
            <a:off x="4632384" y="4096324"/>
            <a:ext cx="3786996" cy="679332"/>
          </a:xfrm>
          <a:prstGeom prst="horizontalScroll">
            <a:avLst/>
          </a:prstGeom>
          <a:solidFill>
            <a:srgbClr val="ED217C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>
                <a:solidFill>
                  <a:schemeClr val="tx1"/>
                </a:solidFill>
              </a:rPr>
              <a:t>Infrastructure</a:t>
            </a:r>
            <a:r>
              <a:rPr lang="it-IT" dirty="0">
                <a:solidFill>
                  <a:schemeClr val="tx1"/>
                </a:solidFill>
              </a:rPr>
              <a:t> Automation</a:t>
            </a:r>
          </a:p>
        </p:txBody>
      </p:sp>
      <p:sp>
        <p:nvSpPr>
          <p:cNvPr id="11" name="Scorrimento orizzontale 10">
            <a:extLst>
              <a:ext uri="{FF2B5EF4-FFF2-40B4-BE49-F238E27FC236}">
                <a16:creationId xmlns:a16="http://schemas.microsoft.com/office/drawing/2014/main" id="{9ADB3D5C-3A53-9C57-954B-0FD9CC7C2649}"/>
              </a:ext>
            </a:extLst>
          </p:cNvPr>
          <p:cNvSpPr>
            <a:spLocks/>
          </p:cNvSpPr>
          <p:nvPr/>
        </p:nvSpPr>
        <p:spPr>
          <a:xfrm>
            <a:off x="4632384" y="4791369"/>
            <a:ext cx="3786996" cy="679332"/>
          </a:xfrm>
          <a:prstGeom prst="horizontalScroll">
            <a:avLst/>
          </a:prstGeom>
          <a:solidFill>
            <a:srgbClr val="ED217C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Design for </a:t>
            </a:r>
            <a:r>
              <a:rPr lang="it-IT" dirty="0" err="1">
                <a:solidFill>
                  <a:schemeClr val="tx1"/>
                </a:solidFill>
              </a:rPr>
              <a:t>Failure</a:t>
            </a:r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13" name="Scorrimento orizzontale 12">
            <a:extLst>
              <a:ext uri="{FF2B5EF4-FFF2-40B4-BE49-F238E27FC236}">
                <a16:creationId xmlns:a16="http://schemas.microsoft.com/office/drawing/2014/main" id="{C5FC1C54-818C-2C22-9625-FF92AF4C8673}"/>
              </a:ext>
            </a:extLst>
          </p:cNvPr>
          <p:cNvSpPr>
            <a:spLocks/>
          </p:cNvSpPr>
          <p:nvPr/>
        </p:nvSpPr>
        <p:spPr>
          <a:xfrm>
            <a:off x="4641010" y="5486416"/>
            <a:ext cx="3786996" cy="679332"/>
          </a:xfrm>
          <a:prstGeom prst="horizontalScroll">
            <a:avLst/>
          </a:prstGeom>
          <a:solidFill>
            <a:srgbClr val="ED217C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>
                <a:solidFill>
                  <a:schemeClr val="tx1"/>
                </a:solidFill>
              </a:rPr>
              <a:t>Evolutionary</a:t>
            </a:r>
            <a:r>
              <a:rPr lang="it-IT" dirty="0">
                <a:solidFill>
                  <a:schemeClr val="tx1"/>
                </a:solidFill>
              </a:rPr>
              <a:t> Design</a:t>
            </a:r>
          </a:p>
        </p:txBody>
      </p:sp>
      <p:pic>
        <p:nvPicPr>
          <p:cNvPr id="15" name="Immagine 14">
            <a:extLst>
              <a:ext uri="{FF2B5EF4-FFF2-40B4-BE49-F238E27FC236}">
                <a16:creationId xmlns:a16="http://schemas.microsoft.com/office/drawing/2014/main" id="{19FED500-842C-7127-1DD1-A90666BE85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40187" y="5272297"/>
            <a:ext cx="358171" cy="388654"/>
          </a:xfrm>
          <a:prstGeom prst="rect">
            <a:avLst/>
          </a:prstGeom>
        </p:spPr>
      </p:pic>
      <p:sp>
        <p:nvSpPr>
          <p:cNvPr id="2" name="Scorrimento orizzontale 1">
            <a:extLst>
              <a:ext uri="{FF2B5EF4-FFF2-40B4-BE49-F238E27FC236}">
                <a16:creationId xmlns:a16="http://schemas.microsoft.com/office/drawing/2014/main" id="{FB5AE7FE-C9FE-E23D-2198-50ACEECDAA03}"/>
              </a:ext>
            </a:extLst>
          </p:cNvPr>
          <p:cNvSpPr/>
          <p:nvPr/>
        </p:nvSpPr>
        <p:spPr>
          <a:xfrm>
            <a:off x="8543025" y="621099"/>
            <a:ext cx="2110596" cy="679332"/>
          </a:xfrm>
          <a:prstGeom prst="horizontalScroll">
            <a:avLst/>
          </a:prstGeom>
          <a:solidFill>
            <a:srgbClr val="3AC0C3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No </a:t>
            </a:r>
            <a:r>
              <a:rPr lang="it-IT" dirty="0" err="1"/>
              <a:t>Problem</a:t>
            </a:r>
            <a:endParaRPr lang="it-IT" dirty="0"/>
          </a:p>
        </p:txBody>
      </p:sp>
      <p:sp>
        <p:nvSpPr>
          <p:cNvPr id="12" name="Scorrimento orizzontale 11">
            <a:extLst>
              <a:ext uri="{FF2B5EF4-FFF2-40B4-BE49-F238E27FC236}">
                <a16:creationId xmlns:a16="http://schemas.microsoft.com/office/drawing/2014/main" id="{9863CACA-F2F6-9EC8-BBA9-0AB7109ACA24}"/>
              </a:ext>
            </a:extLst>
          </p:cNvPr>
          <p:cNvSpPr/>
          <p:nvPr/>
        </p:nvSpPr>
        <p:spPr>
          <a:xfrm>
            <a:off x="8543025" y="1308287"/>
            <a:ext cx="2110596" cy="679332"/>
          </a:xfrm>
          <a:prstGeom prst="horizontalScroll">
            <a:avLst/>
          </a:prstGeom>
          <a:solidFill>
            <a:srgbClr val="3AC0C3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Match</a:t>
            </a:r>
          </a:p>
        </p:txBody>
      </p:sp>
      <p:sp>
        <p:nvSpPr>
          <p:cNvPr id="16" name="Scorrimento orizzontale 15">
            <a:extLst>
              <a:ext uri="{FF2B5EF4-FFF2-40B4-BE49-F238E27FC236}">
                <a16:creationId xmlns:a16="http://schemas.microsoft.com/office/drawing/2014/main" id="{67CF91A6-56E1-4D8D-E0DB-52ABA6D4E950}"/>
              </a:ext>
            </a:extLst>
          </p:cNvPr>
          <p:cNvSpPr/>
          <p:nvPr/>
        </p:nvSpPr>
        <p:spPr>
          <a:xfrm>
            <a:off x="8543025" y="1972828"/>
            <a:ext cx="2110596" cy="679332"/>
          </a:xfrm>
          <a:prstGeom prst="horizontalScroll">
            <a:avLst/>
          </a:prstGeom>
          <a:solidFill>
            <a:srgbClr val="3AC0C3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No </a:t>
            </a:r>
            <a:r>
              <a:rPr lang="it-IT" dirty="0" err="1"/>
              <a:t>Problem</a:t>
            </a:r>
            <a:endParaRPr lang="it-IT" dirty="0"/>
          </a:p>
        </p:txBody>
      </p:sp>
      <p:sp>
        <p:nvSpPr>
          <p:cNvPr id="17" name="Scorrimento orizzontale 16">
            <a:extLst>
              <a:ext uri="{FF2B5EF4-FFF2-40B4-BE49-F238E27FC236}">
                <a16:creationId xmlns:a16="http://schemas.microsoft.com/office/drawing/2014/main" id="{C35F7440-753D-D69A-C911-68A44CA91422}"/>
              </a:ext>
            </a:extLst>
          </p:cNvPr>
          <p:cNvSpPr/>
          <p:nvPr/>
        </p:nvSpPr>
        <p:spPr>
          <a:xfrm>
            <a:off x="8514270" y="2661635"/>
            <a:ext cx="2110596" cy="679332"/>
          </a:xfrm>
          <a:prstGeom prst="horizontalScroll">
            <a:avLst/>
          </a:prstGeom>
          <a:solidFill>
            <a:srgbClr val="3AC0C3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No </a:t>
            </a:r>
            <a:r>
              <a:rPr lang="it-IT" dirty="0" err="1"/>
              <a:t>Problem</a:t>
            </a:r>
            <a:endParaRPr lang="it-IT" dirty="0"/>
          </a:p>
        </p:txBody>
      </p:sp>
      <p:sp>
        <p:nvSpPr>
          <p:cNvPr id="18" name="Scorrimento orizzontale 17">
            <a:extLst>
              <a:ext uri="{FF2B5EF4-FFF2-40B4-BE49-F238E27FC236}">
                <a16:creationId xmlns:a16="http://schemas.microsoft.com/office/drawing/2014/main" id="{32694413-68B2-AA19-9A17-69F7AA7A5EE6}"/>
              </a:ext>
            </a:extLst>
          </p:cNvPr>
          <p:cNvSpPr/>
          <p:nvPr/>
        </p:nvSpPr>
        <p:spPr>
          <a:xfrm>
            <a:off x="8514270" y="3384796"/>
            <a:ext cx="2110596" cy="679332"/>
          </a:xfrm>
          <a:prstGeom prst="horizontalScroll">
            <a:avLst/>
          </a:prstGeom>
          <a:solidFill>
            <a:srgbClr val="ED217C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Match (?!?!?)</a:t>
            </a:r>
          </a:p>
        </p:txBody>
      </p:sp>
      <p:sp>
        <p:nvSpPr>
          <p:cNvPr id="19" name="Scorrimento orizzontale 18">
            <a:extLst>
              <a:ext uri="{FF2B5EF4-FFF2-40B4-BE49-F238E27FC236}">
                <a16:creationId xmlns:a16="http://schemas.microsoft.com/office/drawing/2014/main" id="{4C77DF4C-A942-801B-81BA-2CFA4481A36F}"/>
              </a:ext>
            </a:extLst>
          </p:cNvPr>
          <p:cNvSpPr/>
          <p:nvPr/>
        </p:nvSpPr>
        <p:spPr>
          <a:xfrm>
            <a:off x="8514270" y="4068556"/>
            <a:ext cx="2110596" cy="679332"/>
          </a:xfrm>
          <a:prstGeom prst="horizontalScroll">
            <a:avLst/>
          </a:prstGeom>
          <a:solidFill>
            <a:srgbClr val="ED217C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No </a:t>
            </a:r>
            <a:r>
              <a:rPr lang="it-IT" dirty="0" err="1">
                <a:solidFill>
                  <a:schemeClr val="tx1"/>
                </a:solidFill>
              </a:rPr>
              <a:t>Problem</a:t>
            </a:r>
            <a:r>
              <a:rPr lang="it-IT" dirty="0">
                <a:solidFill>
                  <a:schemeClr val="tx1"/>
                </a:solidFill>
              </a:rPr>
              <a:t> (?!?!?)</a:t>
            </a:r>
          </a:p>
        </p:txBody>
      </p:sp>
      <p:sp>
        <p:nvSpPr>
          <p:cNvPr id="20" name="Scorrimento orizzontale 19">
            <a:extLst>
              <a:ext uri="{FF2B5EF4-FFF2-40B4-BE49-F238E27FC236}">
                <a16:creationId xmlns:a16="http://schemas.microsoft.com/office/drawing/2014/main" id="{82D0800C-2AF5-6136-84E2-3A242DD61837}"/>
              </a:ext>
            </a:extLst>
          </p:cNvPr>
          <p:cNvSpPr/>
          <p:nvPr/>
        </p:nvSpPr>
        <p:spPr>
          <a:xfrm>
            <a:off x="8514270" y="4783512"/>
            <a:ext cx="2110596" cy="679332"/>
          </a:xfrm>
          <a:prstGeom prst="horizontalScroll">
            <a:avLst/>
          </a:prstGeom>
          <a:solidFill>
            <a:srgbClr val="ED217C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No </a:t>
            </a:r>
            <a:r>
              <a:rPr lang="it-IT" dirty="0" err="1">
                <a:solidFill>
                  <a:schemeClr val="tx1"/>
                </a:solidFill>
              </a:rPr>
              <a:t>Problem</a:t>
            </a:r>
            <a:r>
              <a:rPr lang="it-IT" dirty="0">
                <a:solidFill>
                  <a:schemeClr val="tx1"/>
                </a:solidFill>
              </a:rPr>
              <a:t> (?!?!?)</a:t>
            </a:r>
          </a:p>
        </p:txBody>
      </p:sp>
      <p:sp>
        <p:nvSpPr>
          <p:cNvPr id="21" name="Scorrimento orizzontale 20">
            <a:extLst>
              <a:ext uri="{FF2B5EF4-FFF2-40B4-BE49-F238E27FC236}">
                <a16:creationId xmlns:a16="http://schemas.microsoft.com/office/drawing/2014/main" id="{9904DE3F-C739-350D-AF93-BEA623162923}"/>
              </a:ext>
            </a:extLst>
          </p:cNvPr>
          <p:cNvSpPr/>
          <p:nvPr/>
        </p:nvSpPr>
        <p:spPr>
          <a:xfrm>
            <a:off x="8514270" y="5470702"/>
            <a:ext cx="2110596" cy="679332"/>
          </a:xfrm>
          <a:prstGeom prst="horizontalScroll">
            <a:avLst/>
          </a:prstGeom>
          <a:solidFill>
            <a:srgbClr val="ED217C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Match (?!?!?)</a:t>
            </a:r>
          </a:p>
        </p:txBody>
      </p:sp>
      <p:pic>
        <p:nvPicPr>
          <p:cNvPr id="6146" name="Picture 2" descr="Carrie Fisher - la principessa Leila di Star Wars - è morta - Super Guida TV">
            <a:extLst>
              <a:ext uri="{FF2B5EF4-FFF2-40B4-BE49-F238E27FC236}">
                <a16:creationId xmlns:a16="http://schemas.microsoft.com/office/drawing/2014/main" id="{3DF67647-3776-5A3F-8F91-547F4A0BCC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868" y="236763"/>
            <a:ext cx="3837799" cy="2158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3255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3" grpId="0" animBg="1"/>
      <p:bldP spid="18" grpId="0" animBg="1"/>
      <p:bldP spid="19" grpId="0" animBg="1"/>
      <p:bldP spid="20" grpId="0" animBg="1"/>
      <p:bldP spid="2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magine 14">
            <a:extLst>
              <a:ext uri="{FF2B5EF4-FFF2-40B4-BE49-F238E27FC236}">
                <a16:creationId xmlns:a16="http://schemas.microsoft.com/office/drawing/2014/main" id="{19FED500-842C-7127-1DD1-A90666BE85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40187" y="5272297"/>
            <a:ext cx="358171" cy="388654"/>
          </a:xfrm>
          <a:prstGeom prst="rect">
            <a:avLst/>
          </a:prstGeom>
        </p:spPr>
      </p:pic>
      <p:pic>
        <p:nvPicPr>
          <p:cNvPr id="20482" name="Picture 2" descr="Han Solo, ecco chi è il contrabbandiere intergalattico – The HotCorn">
            <a:extLst>
              <a:ext uri="{FF2B5EF4-FFF2-40B4-BE49-F238E27FC236}">
                <a16:creationId xmlns:a16="http://schemas.microsoft.com/office/drawing/2014/main" id="{8DBFF8F4-A7E8-E581-03F5-FEFB98281C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542" y="201554"/>
            <a:ext cx="3385883" cy="2541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corrimento verticale 2">
            <a:extLst>
              <a:ext uri="{FF2B5EF4-FFF2-40B4-BE49-F238E27FC236}">
                <a16:creationId xmlns:a16="http://schemas.microsoft.com/office/drawing/2014/main" id="{1EF8D49E-9E24-EFB9-A885-B92ED8E69FF1}"/>
              </a:ext>
            </a:extLst>
          </p:cNvPr>
          <p:cNvSpPr/>
          <p:nvPr/>
        </p:nvSpPr>
        <p:spPr>
          <a:xfrm>
            <a:off x="5002265" y="622683"/>
            <a:ext cx="5884271" cy="5674600"/>
          </a:xfrm>
          <a:prstGeom prst="verticalScroll">
            <a:avLst/>
          </a:prstGeom>
          <a:solidFill>
            <a:srgbClr val="3AC0C3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3200" dirty="0" err="1">
                <a:solidFill>
                  <a:schemeClr val="tx1"/>
                </a:solidFill>
              </a:rPr>
              <a:t>When</a:t>
            </a:r>
            <a:r>
              <a:rPr lang="it-IT" sz="3200" dirty="0">
                <a:solidFill>
                  <a:schemeClr val="tx1"/>
                </a:solidFill>
              </a:rPr>
              <a:t> </a:t>
            </a:r>
            <a:r>
              <a:rPr lang="it-IT" sz="3200" dirty="0" err="1">
                <a:solidFill>
                  <a:schemeClr val="tx1"/>
                </a:solidFill>
              </a:rPr>
              <a:t>you</a:t>
            </a:r>
            <a:r>
              <a:rPr lang="it-IT" sz="3200" dirty="0">
                <a:solidFill>
                  <a:schemeClr val="tx1"/>
                </a:solidFill>
              </a:rPr>
              <a:t> </a:t>
            </a:r>
            <a:r>
              <a:rPr lang="it-IT" sz="3200" dirty="0" err="1">
                <a:solidFill>
                  <a:schemeClr val="tx1"/>
                </a:solidFill>
              </a:rPr>
              <a:t>fight</a:t>
            </a:r>
            <a:r>
              <a:rPr lang="it-IT" sz="3200" dirty="0">
                <a:solidFill>
                  <a:schemeClr val="tx1"/>
                </a:solidFill>
              </a:rPr>
              <a:t> under </a:t>
            </a:r>
            <a:r>
              <a:rPr lang="it-IT" sz="3200" dirty="0" err="1">
                <a:solidFill>
                  <a:schemeClr val="tx1"/>
                </a:solidFill>
              </a:rPr>
              <a:t>distributed</a:t>
            </a:r>
            <a:r>
              <a:rPr lang="it-IT" sz="3200" dirty="0">
                <a:solidFill>
                  <a:schemeClr val="tx1"/>
                </a:solidFill>
              </a:rPr>
              <a:t> systems </a:t>
            </a:r>
            <a:r>
              <a:rPr lang="it-IT" sz="3200" dirty="0" err="1">
                <a:solidFill>
                  <a:schemeClr val="tx1"/>
                </a:solidFill>
              </a:rPr>
              <a:t>you</a:t>
            </a:r>
            <a:r>
              <a:rPr lang="it-IT" sz="3200" dirty="0">
                <a:solidFill>
                  <a:schemeClr val="tx1"/>
                </a:solidFill>
              </a:rPr>
              <a:t> </a:t>
            </a:r>
            <a:r>
              <a:rPr lang="it-IT" sz="3200" dirty="0" err="1">
                <a:solidFill>
                  <a:schemeClr val="tx1"/>
                </a:solidFill>
              </a:rPr>
              <a:t>need</a:t>
            </a:r>
            <a:r>
              <a:rPr lang="it-IT" sz="3200" dirty="0">
                <a:solidFill>
                  <a:schemeClr val="tx1"/>
                </a:solidFill>
              </a:rPr>
              <a:t> to </a:t>
            </a:r>
            <a:r>
              <a:rPr lang="it-IT" sz="3200" dirty="0" err="1">
                <a:solidFill>
                  <a:schemeClr val="tx1"/>
                </a:solidFill>
              </a:rPr>
              <a:t>consider</a:t>
            </a:r>
            <a:r>
              <a:rPr lang="it-IT" sz="3200" dirty="0">
                <a:solidFill>
                  <a:schemeClr val="tx1"/>
                </a:solidFill>
              </a:rPr>
              <a:t> multiple drivers, </a:t>
            </a:r>
            <a:r>
              <a:rPr lang="it-IT" sz="3200" dirty="0" err="1">
                <a:solidFill>
                  <a:schemeClr val="tx1"/>
                </a:solidFill>
              </a:rPr>
              <a:t>not</a:t>
            </a:r>
            <a:r>
              <a:rPr lang="it-IT" sz="3200" dirty="0">
                <a:solidFill>
                  <a:schemeClr val="tx1"/>
                </a:solidFill>
              </a:rPr>
              <a:t> just the services </a:t>
            </a:r>
            <a:r>
              <a:rPr lang="it-IT" sz="3200" dirty="0" err="1">
                <a:solidFill>
                  <a:schemeClr val="tx1"/>
                </a:solidFill>
              </a:rPr>
              <a:t>that</a:t>
            </a:r>
            <a:r>
              <a:rPr lang="it-IT" sz="3200" dirty="0">
                <a:solidFill>
                  <a:schemeClr val="tx1"/>
                </a:solidFill>
              </a:rPr>
              <a:t> handle </a:t>
            </a:r>
            <a:r>
              <a:rPr lang="it-IT" sz="3200" dirty="0" err="1">
                <a:solidFill>
                  <a:schemeClr val="tx1"/>
                </a:solidFill>
              </a:rPr>
              <a:t>specific</a:t>
            </a:r>
            <a:r>
              <a:rPr lang="it-IT" sz="3200" dirty="0">
                <a:solidFill>
                  <a:schemeClr val="tx1"/>
                </a:solidFill>
              </a:rPr>
              <a:t> business </a:t>
            </a:r>
            <a:r>
              <a:rPr lang="it-IT" sz="3200" dirty="0" err="1">
                <a:solidFill>
                  <a:schemeClr val="tx1"/>
                </a:solidFill>
              </a:rPr>
              <a:t>functions</a:t>
            </a:r>
            <a:r>
              <a:rPr lang="it-IT" sz="3200" dirty="0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203699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magine 14">
            <a:extLst>
              <a:ext uri="{FF2B5EF4-FFF2-40B4-BE49-F238E27FC236}">
                <a16:creationId xmlns:a16="http://schemas.microsoft.com/office/drawing/2014/main" id="{19FED500-842C-7127-1DD1-A90666BE85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40187" y="5272297"/>
            <a:ext cx="358171" cy="388654"/>
          </a:xfrm>
          <a:prstGeom prst="rect">
            <a:avLst/>
          </a:prstGeom>
        </p:spPr>
      </p:pic>
      <p:pic>
        <p:nvPicPr>
          <p:cNvPr id="2" name="Immagine 1">
            <a:extLst>
              <a:ext uri="{FF2B5EF4-FFF2-40B4-BE49-F238E27FC236}">
                <a16:creationId xmlns:a16="http://schemas.microsoft.com/office/drawing/2014/main" id="{D75FAE68-870B-020E-46C8-534F2F06B7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706" y="482856"/>
            <a:ext cx="2641817" cy="3517751"/>
          </a:xfrm>
          <a:prstGeom prst="rect">
            <a:avLst/>
          </a:prstGeom>
        </p:spPr>
      </p:pic>
      <p:pic>
        <p:nvPicPr>
          <p:cNvPr id="23554" name="Picture 2" descr="The Mythical Man-Month - Wikipedia">
            <a:extLst>
              <a:ext uri="{FF2B5EF4-FFF2-40B4-BE49-F238E27FC236}">
                <a16:creationId xmlns:a16="http://schemas.microsoft.com/office/drawing/2014/main" id="{A41E350D-D0CF-4382-B16E-637E37D870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8074" y="1863082"/>
            <a:ext cx="1772998" cy="2595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6" name="Picture 4">
            <a:extLst>
              <a:ext uri="{FF2B5EF4-FFF2-40B4-BE49-F238E27FC236}">
                <a16:creationId xmlns:a16="http://schemas.microsoft.com/office/drawing/2014/main" id="{69214E26-2172-4484-7C29-5F1789CF15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1362" y="286010"/>
            <a:ext cx="4722811" cy="6254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2185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Carrie Fisher - la principessa Leila di Star Wars - è morta - Super Guida TV">
            <a:extLst>
              <a:ext uri="{FF2B5EF4-FFF2-40B4-BE49-F238E27FC236}">
                <a16:creationId xmlns:a16="http://schemas.microsoft.com/office/drawing/2014/main" id="{2405213E-FC0F-946A-46B5-ADB6AFD5BD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868" y="236763"/>
            <a:ext cx="3837799" cy="2158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AB58F9F6-73CB-536B-4E89-CAF8D4661E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40187" y="2827676"/>
            <a:ext cx="358171" cy="388654"/>
          </a:xfrm>
          <a:prstGeom prst="rect">
            <a:avLst/>
          </a:prstGeom>
        </p:spPr>
      </p:pic>
      <p:sp>
        <p:nvSpPr>
          <p:cNvPr id="2" name="Scorrimento orizzontale 1">
            <a:extLst>
              <a:ext uri="{FF2B5EF4-FFF2-40B4-BE49-F238E27FC236}">
                <a16:creationId xmlns:a16="http://schemas.microsoft.com/office/drawing/2014/main" id="{7E3C0E51-852A-CE55-CF69-5FD293DDA41E}"/>
              </a:ext>
            </a:extLst>
          </p:cNvPr>
          <p:cNvSpPr/>
          <p:nvPr/>
        </p:nvSpPr>
        <p:spPr>
          <a:xfrm>
            <a:off x="4733268" y="581683"/>
            <a:ext cx="4131697" cy="2245993"/>
          </a:xfrm>
          <a:prstGeom prst="horizontalScroll">
            <a:avLst/>
          </a:prstGeom>
          <a:solidFill>
            <a:srgbClr val="3AC0C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Essence == Business</a:t>
            </a:r>
          </a:p>
          <a:p>
            <a:endParaRPr lang="it-IT" sz="1800" dirty="0">
              <a:solidFill>
                <a:schemeClr val="tx1"/>
              </a:solidFill>
            </a:endParaRPr>
          </a:p>
          <a:p>
            <a:pPr algn="ctr"/>
            <a:r>
              <a:rPr lang="it-IT" sz="1800" dirty="0" err="1">
                <a:solidFill>
                  <a:schemeClr val="tx1"/>
                </a:solidFill>
              </a:rPr>
              <a:t>That</a:t>
            </a:r>
            <a:r>
              <a:rPr lang="it-IT" sz="1800" dirty="0">
                <a:solidFill>
                  <a:schemeClr val="tx1"/>
                </a:solidFill>
              </a:rPr>
              <a:t> </a:t>
            </a:r>
            <a:r>
              <a:rPr lang="it-IT" sz="1800" dirty="0" err="1">
                <a:solidFill>
                  <a:schemeClr val="tx1"/>
                </a:solidFill>
              </a:rPr>
              <a:t>is</a:t>
            </a:r>
            <a:r>
              <a:rPr lang="it-IT" sz="1800" dirty="0">
                <a:solidFill>
                  <a:schemeClr val="tx1"/>
                </a:solidFill>
              </a:rPr>
              <a:t> the part </a:t>
            </a:r>
            <a:r>
              <a:rPr lang="it-IT" sz="1800" dirty="0" err="1">
                <a:solidFill>
                  <a:schemeClr val="tx1"/>
                </a:solidFill>
              </a:rPr>
              <a:t>that</a:t>
            </a:r>
            <a:r>
              <a:rPr lang="it-IT" sz="1800" dirty="0">
                <a:solidFill>
                  <a:schemeClr val="tx1"/>
                </a:solidFill>
              </a:rPr>
              <a:t> DDD </a:t>
            </a:r>
            <a:r>
              <a:rPr lang="it-IT" sz="1800" dirty="0" err="1">
                <a:solidFill>
                  <a:schemeClr val="tx1"/>
                </a:solidFill>
              </a:rPr>
              <a:t>solves</a:t>
            </a:r>
            <a:endParaRPr lang="it-IT" sz="1800" dirty="0">
              <a:solidFill>
                <a:schemeClr val="tx1"/>
              </a:solidFill>
            </a:endParaRPr>
          </a:p>
          <a:p>
            <a:pPr algn="ctr"/>
            <a:endParaRPr lang="it-IT" dirty="0"/>
          </a:p>
        </p:txBody>
      </p:sp>
      <p:sp>
        <p:nvSpPr>
          <p:cNvPr id="3" name="Scorrimento orizzontale 2">
            <a:extLst>
              <a:ext uri="{FF2B5EF4-FFF2-40B4-BE49-F238E27FC236}">
                <a16:creationId xmlns:a16="http://schemas.microsoft.com/office/drawing/2014/main" id="{B34ED5B2-3F02-8D9C-F53E-1A5B2447AF66}"/>
              </a:ext>
            </a:extLst>
          </p:cNvPr>
          <p:cNvSpPr/>
          <p:nvPr/>
        </p:nvSpPr>
        <p:spPr>
          <a:xfrm>
            <a:off x="6096000" y="3332788"/>
            <a:ext cx="4320072" cy="2796393"/>
          </a:xfrm>
          <a:prstGeom prst="horizontalScroll">
            <a:avLst/>
          </a:prstGeom>
          <a:solidFill>
            <a:srgbClr val="ED217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Accident == Operations</a:t>
            </a:r>
          </a:p>
          <a:p>
            <a:endParaRPr lang="it-IT" sz="1800" dirty="0">
              <a:solidFill>
                <a:schemeClr val="tx1"/>
              </a:solidFill>
            </a:endParaRP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it-IT" sz="1800" dirty="0" err="1">
                <a:solidFill>
                  <a:schemeClr val="tx1"/>
                </a:solidFill>
              </a:rPr>
              <a:t>Bounded</a:t>
            </a:r>
            <a:r>
              <a:rPr lang="it-IT" sz="1800" dirty="0">
                <a:solidFill>
                  <a:schemeClr val="tx1"/>
                </a:solidFill>
              </a:rPr>
              <a:t> </a:t>
            </a:r>
            <a:r>
              <a:rPr lang="it-IT" sz="1800" dirty="0" err="1">
                <a:solidFill>
                  <a:schemeClr val="tx1"/>
                </a:solidFill>
              </a:rPr>
              <a:t>Context</a:t>
            </a:r>
            <a:r>
              <a:rPr lang="it-IT" sz="1800" dirty="0">
                <a:solidFill>
                  <a:schemeClr val="tx1"/>
                </a:solidFill>
              </a:rPr>
              <a:t> </a:t>
            </a:r>
            <a:r>
              <a:rPr lang="it-IT" sz="1800" dirty="0" err="1">
                <a:solidFill>
                  <a:schemeClr val="tx1"/>
                </a:solidFill>
              </a:rPr>
              <a:t>is</a:t>
            </a:r>
            <a:r>
              <a:rPr lang="it-IT" sz="1800" dirty="0">
                <a:solidFill>
                  <a:schemeClr val="tx1"/>
                </a:solidFill>
              </a:rPr>
              <a:t> </a:t>
            </a:r>
            <a:r>
              <a:rPr lang="it-IT" sz="1800" dirty="0" err="1">
                <a:solidFill>
                  <a:schemeClr val="tx1"/>
                </a:solidFill>
              </a:rPr>
              <a:t>not</a:t>
            </a:r>
            <a:r>
              <a:rPr lang="it-IT" sz="1800" dirty="0">
                <a:solidFill>
                  <a:schemeClr val="tx1"/>
                </a:solidFill>
              </a:rPr>
              <a:t> </a:t>
            </a:r>
            <a:r>
              <a:rPr lang="it-IT" sz="1800" dirty="0" err="1">
                <a:solidFill>
                  <a:schemeClr val="tx1"/>
                </a:solidFill>
              </a:rPr>
              <a:t>Enough</a:t>
            </a:r>
            <a:r>
              <a:rPr lang="it-IT" sz="1800" dirty="0">
                <a:solidFill>
                  <a:schemeClr val="tx1"/>
                </a:solidFill>
              </a:rPr>
              <a:t>!</a:t>
            </a:r>
          </a:p>
          <a:p>
            <a:pPr algn="ctr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776660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Carrie Fisher - la principessa Leila di Star Wars - è morta - Super Guida TV">
            <a:extLst>
              <a:ext uri="{FF2B5EF4-FFF2-40B4-BE49-F238E27FC236}">
                <a16:creationId xmlns:a16="http://schemas.microsoft.com/office/drawing/2014/main" id="{2405213E-FC0F-946A-46B5-ADB6AFD5BD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868" y="236763"/>
            <a:ext cx="3837799" cy="2158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AB58F9F6-73CB-536B-4E89-CAF8D4661E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40187" y="2827676"/>
            <a:ext cx="358171" cy="388654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75A284B7-7566-B389-3DDF-C450D60FF6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5732" y="2395525"/>
            <a:ext cx="6570661" cy="4000131"/>
          </a:xfrm>
          <a:prstGeom prst="rect">
            <a:avLst/>
          </a:prstGeom>
        </p:spPr>
      </p:pic>
      <p:sp>
        <p:nvSpPr>
          <p:cNvPr id="8" name="Scorrimento orizzontale 7">
            <a:extLst>
              <a:ext uri="{FF2B5EF4-FFF2-40B4-BE49-F238E27FC236}">
                <a16:creationId xmlns:a16="http://schemas.microsoft.com/office/drawing/2014/main" id="{599D55DC-5EC9-0A2F-9E31-6C49F9259447}"/>
              </a:ext>
            </a:extLst>
          </p:cNvPr>
          <p:cNvSpPr/>
          <p:nvPr/>
        </p:nvSpPr>
        <p:spPr>
          <a:xfrm>
            <a:off x="4485736" y="439946"/>
            <a:ext cx="6607834" cy="1466491"/>
          </a:xfrm>
          <a:prstGeom prst="horizontalScroll">
            <a:avLst/>
          </a:prstGeom>
          <a:solidFill>
            <a:srgbClr val="3AC0C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dirty="0">
                <a:solidFill>
                  <a:schemeClr val="tx1"/>
                </a:solidFill>
              </a:rPr>
              <a:t>Quantum Architecture</a:t>
            </a:r>
          </a:p>
        </p:txBody>
      </p:sp>
    </p:spTree>
    <p:extLst>
      <p:ext uri="{BB962C8B-B14F-4D97-AF65-F5344CB8AC3E}">
        <p14:creationId xmlns:p14="http://schemas.microsoft.com/office/powerpoint/2010/main" val="30774151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80D68443-AEAE-BCE9-7003-8BFD2B2612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40187" y="2827676"/>
            <a:ext cx="358171" cy="388654"/>
          </a:xfrm>
          <a:prstGeom prst="rect">
            <a:avLst/>
          </a:prstGeom>
        </p:spPr>
      </p:pic>
      <p:pic>
        <p:nvPicPr>
          <p:cNvPr id="16388" name="Picture 4" descr="Darth Vader | StarWars.com">
            <a:extLst>
              <a:ext uri="{FF2B5EF4-FFF2-40B4-BE49-F238E27FC236}">
                <a16:creationId xmlns:a16="http://schemas.microsoft.com/office/drawing/2014/main" id="{76A9B0D7-9D59-D63F-95D3-7CEC4D1B99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660" y="439947"/>
            <a:ext cx="3465902" cy="1949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corrimento verticale 5">
            <a:extLst>
              <a:ext uri="{FF2B5EF4-FFF2-40B4-BE49-F238E27FC236}">
                <a16:creationId xmlns:a16="http://schemas.microsoft.com/office/drawing/2014/main" id="{E5B33E7C-39A7-A78D-0F4C-51EFEF57641A}"/>
              </a:ext>
            </a:extLst>
          </p:cNvPr>
          <p:cNvSpPr/>
          <p:nvPr/>
        </p:nvSpPr>
        <p:spPr>
          <a:xfrm>
            <a:off x="1788504" y="2930613"/>
            <a:ext cx="2130362" cy="1129028"/>
          </a:xfrm>
          <a:prstGeom prst="verticalScroll">
            <a:avLst/>
          </a:prstGeom>
          <a:solidFill>
            <a:srgbClr val="3AC0C3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Database </a:t>
            </a:r>
            <a:r>
              <a:rPr lang="it-IT" dirty="0" err="1">
                <a:solidFill>
                  <a:schemeClr val="tx1"/>
                </a:solidFill>
              </a:rPr>
              <a:t>Refactoring</a:t>
            </a:r>
            <a:endParaRPr lang="it-IT" dirty="0">
              <a:solidFill>
                <a:schemeClr val="tx1"/>
              </a:solidFill>
            </a:endParaRPr>
          </a:p>
          <a:p>
            <a:pPr algn="ctr"/>
            <a:endParaRPr lang="it-IT" dirty="0"/>
          </a:p>
        </p:txBody>
      </p:sp>
      <p:sp>
        <p:nvSpPr>
          <p:cNvPr id="7" name="Scorrimento verticale 6">
            <a:extLst>
              <a:ext uri="{FF2B5EF4-FFF2-40B4-BE49-F238E27FC236}">
                <a16:creationId xmlns:a16="http://schemas.microsoft.com/office/drawing/2014/main" id="{C9A05875-067B-1279-9403-4C971F079E18}"/>
              </a:ext>
            </a:extLst>
          </p:cNvPr>
          <p:cNvSpPr/>
          <p:nvPr/>
        </p:nvSpPr>
        <p:spPr>
          <a:xfrm>
            <a:off x="4556586" y="2930613"/>
            <a:ext cx="2130362" cy="1129028"/>
          </a:xfrm>
          <a:prstGeom prst="verticalScroll">
            <a:avLst/>
          </a:prstGeom>
          <a:solidFill>
            <a:srgbClr val="3AC0C3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>
                <a:solidFill>
                  <a:schemeClr val="tx1"/>
                </a:solidFill>
              </a:rPr>
              <a:t>Choreography</a:t>
            </a:r>
            <a:endParaRPr lang="it-IT" dirty="0">
              <a:solidFill>
                <a:schemeClr val="tx1"/>
              </a:solidFill>
            </a:endParaRPr>
          </a:p>
          <a:p>
            <a:pPr algn="ctr"/>
            <a:endParaRPr lang="it-IT" dirty="0"/>
          </a:p>
        </p:txBody>
      </p:sp>
      <p:sp>
        <p:nvSpPr>
          <p:cNvPr id="8" name="Scorrimento verticale 7">
            <a:extLst>
              <a:ext uri="{FF2B5EF4-FFF2-40B4-BE49-F238E27FC236}">
                <a16:creationId xmlns:a16="http://schemas.microsoft.com/office/drawing/2014/main" id="{DF8CB667-0201-F3E9-BEBD-EF4FE3C0EC08}"/>
              </a:ext>
            </a:extLst>
          </p:cNvPr>
          <p:cNvSpPr/>
          <p:nvPr/>
        </p:nvSpPr>
        <p:spPr>
          <a:xfrm>
            <a:off x="7324667" y="2930613"/>
            <a:ext cx="2130362" cy="1129028"/>
          </a:xfrm>
          <a:prstGeom prst="verticalScroll">
            <a:avLst/>
          </a:prstGeom>
          <a:solidFill>
            <a:srgbClr val="3AC0C3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>
                <a:solidFill>
                  <a:schemeClr val="tx1"/>
                </a:solidFill>
              </a:rPr>
              <a:t>Contract</a:t>
            </a:r>
            <a:r>
              <a:rPr lang="it-IT" dirty="0">
                <a:solidFill>
                  <a:schemeClr val="tx1"/>
                </a:solidFill>
              </a:rPr>
              <a:t> Testing</a:t>
            </a:r>
          </a:p>
          <a:p>
            <a:pPr algn="ctr"/>
            <a:endParaRPr lang="it-IT" dirty="0"/>
          </a:p>
        </p:txBody>
      </p:sp>
      <p:sp>
        <p:nvSpPr>
          <p:cNvPr id="9" name="Scorrimento verticale 8">
            <a:extLst>
              <a:ext uri="{FF2B5EF4-FFF2-40B4-BE49-F238E27FC236}">
                <a16:creationId xmlns:a16="http://schemas.microsoft.com/office/drawing/2014/main" id="{7FCB6E60-DBDD-8505-6911-EDC68CE8AA51}"/>
              </a:ext>
            </a:extLst>
          </p:cNvPr>
          <p:cNvSpPr/>
          <p:nvPr/>
        </p:nvSpPr>
        <p:spPr>
          <a:xfrm>
            <a:off x="1788504" y="4603903"/>
            <a:ext cx="2130362" cy="1129028"/>
          </a:xfrm>
          <a:prstGeom prst="verticalScroll">
            <a:avLst/>
          </a:prstGeom>
          <a:solidFill>
            <a:srgbClr val="3AC0C3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>
                <a:solidFill>
                  <a:schemeClr val="tx1"/>
                </a:solidFill>
              </a:rPr>
              <a:t>Continuos</a:t>
            </a:r>
            <a:r>
              <a:rPr lang="it-IT" dirty="0">
                <a:solidFill>
                  <a:schemeClr val="tx1"/>
                </a:solidFill>
              </a:rPr>
              <a:t> Delivery</a:t>
            </a:r>
          </a:p>
          <a:p>
            <a:pPr algn="ctr"/>
            <a:endParaRPr lang="it-IT" dirty="0"/>
          </a:p>
        </p:txBody>
      </p:sp>
      <p:sp>
        <p:nvSpPr>
          <p:cNvPr id="10" name="Scorrimento verticale 9">
            <a:extLst>
              <a:ext uri="{FF2B5EF4-FFF2-40B4-BE49-F238E27FC236}">
                <a16:creationId xmlns:a16="http://schemas.microsoft.com/office/drawing/2014/main" id="{84FC7CC1-F6BA-208A-D09A-B8B509872F05}"/>
              </a:ext>
            </a:extLst>
          </p:cNvPr>
          <p:cNvSpPr/>
          <p:nvPr/>
        </p:nvSpPr>
        <p:spPr>
          <a:xfrm>
            <a:off x="4556585" y="4603903"/>
            <a:ext cx="2130362" cy="1129028"/>
          </a:xfrm>
          <a:prstGeom prst="verticalScroll">
            <a:avLst/>
          </a:prstGeom>
          <a:solidFill>
            <a:srgbClr val="3AC0C3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>
                <a:solidFill>
                  <a:schemeClr val="tx1"/>
                </a:solidFill>
              </a:rPr>
              <a:t>Evolvability</a:t>
            </a:r>
            <a:r>
              <a:rPr lang="it-IT" dirty="0">
                <a:solidFill>
                  <a:schemeClr val="tx1"/>
                </a:solidFill>
              </a:rPr>
              <a:t> and </a:t>
            </a:r>
            <a:r>
              <a:rPr lang="it-IT" dirty="0" err="1">
                <a:solidFill>
                  <a:schemeClr val="tx1"/>
                </a:solidFill>
              </a:rPr>
              <a:t>Experimentation</a:t>
            </a:r>
            <a:endParaRPr lang="it-IT" dirty="0">
              <a:solidFill>
                <a:schemeClr val="tx1"/>
              </a:solidFill>
            </a:endParaRPr>
          </a:p>
          <a:p>
            <a:pPr algn="ctr"/>
            <a:endParaRPr lang="it-IT" dirty="0"/>
          </a:p>
        </p:txBody>
      </p:sp>
      <p:sp>
        <p:nvSpPr>
          <p:cNvPr id="11" name="Scorrimento verticale 10">
            <a:extLst>
              <a:ext uri="{FF2B5EF4-FFF2-40B4-BE49-F238E27FC236}">
                <a16:creationId xmlns:a16="http://schemas.microsoft.com/office/drawing/2014/main" id="{DC7D99E6-8C82-6E82-F4AA-3F8114001DBC}"/>
              </a:ext>
            </a:extLst>
          </p:cNvPr>
          <p:cNvSpPr/>
          <p:nvPr/>
        </p:nvSpPr>
        <p:spPr>
          <a:xfrm>
            <a:off x="7324667" y="4603903"/>
            <a:ext cx="2130362" cy="1129028"/>
          </a:xfrm>
          <a:prstGeom prst="verticalScroll">
            <a:avLst/>
          </a:prstGeom>
          <a:solidFill>
            <a:srgbClr val="3AC0C3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Culture of </a:t>
            </a:r>
            <a:r>
              <a:rPr lang="it-IT" dirty="0" err="1">
                <a:solidFill>
                  <a:schemeClr val="tx1"/>
                </a:solidFill>
              </a:rPr>
              <a:t>Experimentation</a:t>
            </a:r>
            <a:endParaRPr lang="it-IT" dirty="0">
              <a:solidFill>
                <a:schemeClr val="tx1"/>
              </a:solidFill>
            </a:endParaRPr>
          </a:p>
          <a:p>
            <a:pPr algn="ctr"/>
            <a:endParaRPr lang="it-IT" dirty="0"/>
          </a:p>
        </p:txBody>
      </p:sp>
      <p:sp>
        <p:nvSpPr>
          <p:cNvPr id="12" name="Scorrimento orizzontale 11">
            <a:extLst>
              <a:ext uri="{FF2B5EF4-FFF2-40B4-BE49-F238E27FC236}">
                <a16:creationId xmlns:a16="http://schemas.microsoft.com/office/drawing/2014/main" id="{79B9DE45-ED79-DE41-0129-3DBA31D882EB}"/>
              </a:ext>
            </a:extLst>
          </p:cNvPr>
          <p:cNvSpPr>
            <a:spLocks/>
          </p:cNvSpPr>
          <p:nvPr/>
        </p:nvSpPr>
        <p:spPr>
          <a:xfrm>
            <a:off x="4641010" y="621098"/>
            <a:ext cx="5788326" cy="923029"/>
          </a:xfrm>
          <a:prstGeom prst="horizontalScroll">
            <a:avLst/>
          </a:prstGeom>
          <a:solidFill>
            <a:srgbClr val="3AC0C3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800" b="1" dirty="0"/>
              <a:t>Traps</a:t>
            </a:r>
          </a:p>
        </p:txBody>
      </p:sp>
    </p:spTree>
    <p:extLst>
      <p:ext uri="{BB962C8B-B14F-4D97-AF65-F5344CB8AC3E}">
        <p14:creationId xmlns:p14="http://schemas.microsoft.com/office/powerpoint/2010/main" val="86749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Personaggi di Star Wars: chi sono e cosa possono insegnarci">
            <a:extLst>
              <a:ext uri="{FF2B5EF4-FFF2-40B4-BE49-F238E27FC236}">
                <a16:creationId xmlns:a16="http://schemas.microsoft.com/office/drawing/2014/main" id="{576CA29B-9546-AC10-A3F4-71A8E8C877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2756" y="5110083"/>
            <a:ext cx="2697772" cy="1517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19FED500-842C-7127-1DD1-A90666BE85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40187" y="5272297"/>
            <a:ext cx="358171" cy="388654"/>
          </a:xfrm>
          <a:prstGeom prst="rect">
            <a:avLst/>
          </a:prstGeom>
        </p:spPr>
      </p:pic>
      <p:sp>
        <p:nvSpPr>
          <p:cNvPr id="3" name="Scorrimento orizzontale 2">
            <a:extLst>
              <a:ext uri="{FF2B5EF4-FFF2-40B4-BE49-F238E27FC236}">
                <a16:creationId xmlns:a16="http://schemas.microsoft.com/office/drawing/2014/main" id="{F1594F14-9892-8EB2-DC3C-687C53AAC7F5}"/>
              </a:ext>
            </a:extLst>
          </p:cNvPr>
          <p:cNvSpPr/>
          <p:nvPr/>
        </p:nvSpPr>
        <p:spPr>
          <a:xfrm>
            <a:off x="2165005" y="230421"/>
            <a:ext cx="2340380" cy="1259633"/>
          </a:xfrm>
          <a:prstGeom prst="horizontalScroll">
            <a:avLst/>
          </a:prstGeom>
          <a:solidFill>
            <a:srgbClr val="3AC0C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dirty="0">
                <a:solidFill>
                  <a:schemeClr val="tx1"/>
                </a:solidFill>
              </a:rPr>
              <a:t>First </a:t>
            </a:r>
            <a:r>
              <a:rPr lang="it-IT" sz="2000" dirty="0" err="1">
                <a:solidFill>
                  <a:schemeClr val="tx1"/>
                </a:solidFill>
              </a:rPr>
              <a:t>Law</a:t>
            </a:r>
            <a:endParaRPr lang="it-IT" sz="2000" dirty="0">
              <a:solidFill>
                <a:schemeClr val="tx1"/>
              </a:solidFill>
            </a:endParaRPr>
          </a:p>
        </p:txBody>
      </p:sp>
      <p:sp>
        <p:nvSpPr>
          <p:cNvPr id="14" name="Scorrimento orizzontale 13">
            <a:extLst>
              <a:ext uri="{FF2B5EF4-FFF2-40B4-BE49-F238E27FC236}">
                <a16:creationId xmlns:a16="http://schemas.microsoft.com/office/drawing/2014/main" id="{B30D9C95-0B39-A72C-A919-BFFCD85DD90B}"/>
              </a:ext>
            </a:extLst>
          </p:cNvPr>
          <p:cNvSpPr/>
          <p:nvPr/>
        </p:nvSpPr>
        <p:spPr>
          <a:xfrm>
            <a:off x="5096372" y="230421"/>
            <a:ext cx="2340380" cy="1259633"/>
          </a:xfrm>
          <a:prstGeom prst="horizontalScroll">
            <a:avLst/>
          </a:prstGeom>
          <a:solidFill>
            <a:srgbClr val="3AC0C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dirty="0" err="1">
                <a:solidFill>
                  <a:schemeClr val="tx1"/>
                </a:solidFill>
              </a:rPr>
              <a:t>Corollary</a:t>
            </a:r>
            <a:r>
              <a:rPr lang="it-IT" sz="2000" dirty="0">
                <a:solidFill>
                  <a:schemeClr val="tx1"/>
                </a:solidFill>
              </a:rPr>
              <a:t> 1</a:t>
            </a:r>
          </a:p>
        </p:txBody>
      </p:sp>
      <p:sp>
        <p:nvSpPr>
          <p:cNvPr id="23" name="Scorrimento verticale 22">
            <a:extLst>
              <a:ext uri="{FF2B5EF4-FFF2-40B4-BE49-F238E27FC236}">
                <a16:creationId xmlns:a16="http://schemas.microsoft.com/office/drawing/2014/main" id="{31F6272F-6A2D-5B79-A924-B69921148252}"/>
              </a:ext>
            </a:extLst>
          </p:cNvPr>
          <p:cNvSpPr/>
          <p:nvPr/>
        </p:nvSpPr>
        <p:spPr>
          <a:xfrm>
            <a:off x="2165005" y="1639349"/>
            <a:ext cx="2340380" cy="3166301"/>
          </a:xfrm>
          <a:prstGeom prst="verticalScroll">
            <a:avLst/>
          </a:prstGeom>
          <a:solidFill>
            <a:srgbClr val="ED217C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>
                <a:solidFill>
                  <a:schemeClr val="tx1"/>
                </a:solidFill>
              </a:rPr>
              <a:t>Everything</a:t>
            </a:r>
            <a:r>
              <a:rPr lang="it-IT" dirty="0">
                <a:solidFill>
                  <a:schemeClr val="tx1"/>
                </a:solidFill>
              </a:rPr>
              <a:t> in software </a:t>
            </a:r>
            <a:r>
              <a:rPr lang="it-IT" dirty="0" err="1">
                <a:solidFill>
                  <a:schemeClr val="tx1"/>
                </a:solidFill>
              </a:rPr>
              <a:t>architecture</a:t>
            </a:r>
            <a:r>
              <a:rPr lang="it-IT" dirty="0">
                <a:solidFill>
                  <a:schemeClr val="tx1"/>
                </a:solidFill>
              </a:rPr>
              <a:t> </a:t>
            </a:r>
            <a:r>
              <a:rPr lang="it-IT" dirty="0" err="1">
                <a:solidFill>
                  <a:schemeClr val="tx1"/>
                </a:solidFill>
              </a:rPr>
              <a:t>is</a:t>
            </a:r>
            <a:r>
              <a:rPr lang="it-IT" dirty="0">
                <a:solidFill>
                  <a:schemeClr val="tx1"/>
                </a:solidFill>
              </a:rPr>
              <a:t> a trade-off</a:t>
            </a:r>
          </a:p>
          <a:p>
            <a:pPr algn="ctr"/>
            <a:endParaRPr lang="it-IT" dirty="0"/>
          </a:p>
        </p:txBody>
      </p:sp>
      <p:sp>
        <p:nvSpPr>
          <p:cNvPr id="24" name="Scorrimento verticale 23">
            <a:extLst>
              <a:ext uri="{FF2B5EF4-FFF2-40B4-BE49-F238E27FC236}">
                <a16:creationId xmlns:a16="http://schemas.microsoft.com/office/drawing/2014/main" id="{E128B593-4BD0-32F7-5662-A071D0779939}"/>
              </a:ext>
            </a:extLst>
          </p:cNvPr>
          <p:cNvSpPr/>
          <p:nvPr/>
        </p:nvSpPr>
        <p:spPr>
          <a:xfrm>
            <a:off x="5104144" y="1700105"/>
            <a:ext cx="2340380" cy="3111323"/>
          </a:xfrm>
          <a:prstGeom prst="verticalScroll">
            <a:avLst/>
          </a:prstGeom>
          <a:solidFill>
            <a:srgbClr val="ED217C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800" dirty="0" err="1">
                <a:solidFill>
                  <a:schemeClr val="tx1"/>
                </a:solidFill>
              </a:rPr>
              <a:t>If</a:t>
            </a:r>
            <a:r>
              <a:rPr lang="it-IT" sz="1800" dirty="0">
                <a:solidFill>
                  <a:schemeClr val="tx1"/>
                </a:solidFill>
              </a:rPr>
              <a:t> an </a:t>
            </a:r>
            <a:r>
              <a:rPr lang="it-IT" sz="1800" dirty="0" err="1">
                <a:solidFill>
                  <a:schemeClr val="tx1"/>
                </a:solidFill>
              </a:rPr>
              <a:t>architect</a:t>
            </a:r>
            <a:r>
              <a:rPr lang="it-IT" sz="1800" dirty="0">
                <a:solidFill>
                  <a:schemeClr val="tx1"/>
                </a:solidFill>
              </a:rPr>
              <a:t> </a:t>
            </a:r>
            <a:r>
              <a:rPr lang="it-IT" sz="1800" dirty="0" err="1">
                <a:solidFill>
                  <a:schemeClr val="tx1"/>
                </a:solidFill>
              </a:rPr>
              <a:t>thinks</a:t>
            </a:r>
            <a:r>
              <a:rPr lang="it-IT" sz="1800" dirty="0">
                <a:solidFill>
                  <a:schemeClr val="tx1"/>
                </a:solidFill>
              </a:rPr>
              <a:t> </a:t>
            </a:r>
            <a:r>
              <a:rPr lang="it-IT" sz="1800" dirty="0" err="1">
                <a:solidFill>
                  <a:schemeClr val="tx1"/>
                </a:solidFill>
              </a:rPr>
              <a:t>they</a:t>
            </a:r>
            <a:r>
              <a:rPr lang="it-IT" sz="1800" dirty="0">
                <a:solidFill>
                  <a:schemeClr val="tx1"/>
                </a:solidFill>
              </a:rPr>
              <a:t> </a:t>
            </a:r>
            <a:r>
              <a:rPr lang="it-IT" sz="1800" dirty="0" err="1">
                <a:solidFill>
                  <a:schemeClr val="tx1"/>
                </a:solidFill>
              </a:rPr>
              <a:t>have</a:t>
            </a:r>
            <a:r>
              <a:rPr lang="it-IT" sz="1800" dirty="0">
                <a:solidFill>
                  <a:schemeClr val="tx1"/>
                </a:solidFill>
              </a:rPr>
              <a:t> </a:t>
            </a:r>
            <a:r>
              <a:rPr lang="it-IT" sz="1800" dirty="0" err="1">
                <a:solidFill>
                  <a:schemeClr val="tx1"/>
                </a:solidFill>
              </a:rPr>
              <a:t>discovered</a:t>
            </a:r>
            <a:r>
              <a:rPr lang="it-IT" sz="1800" dirty="0">
                <a:solidFill>
                  <a:schemeClr val="tx1"/>
                </a:solidFill>
              </a:rPr>
              <a:t> </a:t>
            </a:r>
            <a:r>
              <a:rPr lang="it-IT" sz="1800" dirty="0" err="1">
                <a:solidFill>
                  <a:schemeClr val="tx1"/>
                </a:solidFill>
              </a:rPr>
              <a:t>something</a:t>
            </a:r>
            <a:r>
              <a:rPr lang="it-IT" sz="1800" dirty="0">
                <a:solidFill>
                  <a:schemeClr val="tx1"/>
                </a:solidFill>
              </a:rPr>
              <a:t> </a:t>
            </a:r>
            <a:r>
              <a:rPr lang="it-IT" sz="1800" dirty="0" err="1">
                <a:solidFill>
                  <a:schemeClr val="tx1"/>
                </a:solidFill>
              </a:rPr>
              <a:t>that</a:t>
            </a:r>
            <a:r>
              <a:rPr lang="it-IT" sz="1800" dirty="0">
                <a:solidFill>
                  <a:schemeClr val="tx1"/>
                </a:solidFill>
              </a:rPr>
              <a:t> </a:t>
            </a:r>
            <a:r>
              <a:rPr lang="it-IT" sz="1800" dirty="0" err="1">
                <a:solidFill>
                  <a:schemeClr val="tx1"/>
                </a:solidFill>
              </a:rPr>
              <a:t>isn’t</a:t>
            </a:r>
            <a:r>
              <a:rPr lang="it-IT" sz="1800" dirty="0">
                <a:solidFill>
                  <a:schemeClr val="tx1"/>
                </a:solidFill>
              </a:rPr>
              <a:t> a trade-off, more </a:t>
            </a:r>
            <a:r>
              <a:rPr lang="it-IT" sz="1800" dirty="0" err="1">
                <a:solidFill>
                  <a:schemeClr val="tx1"/>
                </a:solidFill>
              </a:rPr>
              <a:t>likely</a:t>
            </a:r>
            <a:r>
              <a:rPr lang="it-IT" sz="1800" dirty="0">
                <a:solidFill>
                  <a:schemeClr val="tx1"/>
                </a:solidFill>
              </a:rPr>
              <a:t> </a:t>
            </a:r>
            <a:r>
              <a:rPr lang="it-IT" sz="1800" dirty="0" err="1">
                <a:solidFill>
                  <a:schemeClr val="tx1"/>
                </a:solidFill>
              </a:rPr>
              <a:t>they</a:t>
            </a:r>
            <a:r>
              <a:rPr lang="it-IT" sz="1800" dirty="0">
                <a:solidFill>
                  <a:schemeClr val="tx1"/>
                </a:solidFill>
              </a:rPr>
              <a:t> just </a:t>
            </a:r>
            <a:r>
              <a:rPr lang="it-IT" sz="1800" dirty="0" err="1">
                <a:solidFill>
                  <a:schemeClr val="tx1"/>
                </a:solidFill>
              </a:rPr>
              <a:t>haven’t</a:t>
            </a:r>
            <a:r>
              <a:rPr lang="it-IT" sz="1800" dirty="0">
                <a:solidFill>
                  <a:schemeClr val="tx1"/>
                </a:solidFill>
              </a:rPr>
              <a:t> </a:t>
            </a:r>
            <a:r>
              <a:rPr lang="it-IT" sz="1800" dirty="0" err="1">
                <a:solidFill>
                  <a:schemeClr val="tx1"/>
                </a:solidFill>
              </a:rPr>
              <a:t>yet</a:t>
            </a:r>
            <a:r>
              <a:rPr lang="it-IT" sz="1800" dirty="0">
                <a:solidFill>
                  <a:schemeClr val="tx1"/>
                </a:solidFill>
              </a:rPr>
              <a:t> </a:t>
            </a:r>
            <a:r>
              <a:rPr lang="it-IT" sz="1800" dirty="0" err="1">
                <a:solidFill>
                  <a:schemeClr val="tx1"/>
                </a:solidFill>
              </a:rPr>
              <a:t>identified</a:t>
            </a:r>
            <a:r>
              <a:rPr lang="it-IT" sz="1800" dirty="0">
                <a:solidFill>
                  <a:schemeClr val="tx1"/>
                </a:solidFill>
              </a:rPr>
              <a:t> the </a:t>
            </a:r>
          </a:p>
          <a:p>
            <a:pPr algn="ctr"/>
            <a:r>
              <a:rPr lang="it-IT" sz="1800" dirty="0">
                <a:solidFill>
                  <a:schemeClr val="tx1"/>
                </a:solidFill>
              </a:rPr>
              <a:t>trade-off</a:t>
            </a:r>
          </a:p>
          <a:p>
            <a:pPr algn="ctr"/>
            <a:endParaRPr lang="it-IT" dirty="0"/>
          </a:p>
        </p:txBody>
      </p:sp>
      <p:sp>
        <p:nvSpPr>
          <p:cNvPr id="25" name="Scorrimento orizzontale 24">
            <a:extLst>
              <a:ext uri="{FF2B5EF4-FFF2-40B4-BE49-F238E27FC236}">
                <a16:creationId xmlns:a16="http://schemas.microsoft.com/office/drawing/2014/main" id="{88CE44F8-68AA-E5AC-BA18-C58B112D56F0}"/>
              </a:ext>
            </a:extLst>
          </p:cNvPr>
          <p:cNvSpPr/>
          <p:nvPr/>
        </p:nvSpPr>
        <p:spPr>
          <a:xfrm>
            <a:off x="8027739" y="230420"/>
            <a:ext cx="2340380" cy="1259633"/>
          </a:xfrm>
          <a:prstGeom prst="horizontalScroll">
            <a:avLst/>
          </a:prstGeom>
          <a:solidFill>
            <a:srgbClr val="3AC0C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dirty="0">
                <a:solidFill>
                  <a:schemeClr val="tx1"/>
                </a:solidFill>
              </a:rPr>
              <a:t>Second </a:t>
            </a:r>
            <a:r>
              <a:rPr lang="it-IT" sz="2000" dirty="0" err="1">
                <a:solidFill>
                  <a:schemeClr val="tx1"/>
                </a:solidFill>
              </a:rPr>
              <a:t>Law</a:t>
            </a:r>
            <a:endParaRPr lang="it-IT" sz="2000" dirty="0">
              <a:solidFill>
                <a:schemeClr val="tx1"/>
              </a:solidFill>
            </a:endParaRPr>
          </a:p>
        </p:txBody>
      </p:sp>
      <p:sp>
        <p:nvSpPr>
          <p:cNvPr id="26" name="Scorrimento verticale 25">
            <a:extLst>
              <a:ext uri="{FF2B5EF4-FFF2-40B4-BE49-F238E27FC236}">
                <a16:creationId xmlns:a16="http://schemas.microsoft.com/office/drawing/2014/main" id="{B15C891E-1362-CF5F-ADB7-C6E7BC8D0DE5}"/>
              </a:ext>
            </a:extLst>
          </p:cNvPr>
          <p:cNvSpPr/>
          <p:nvPr/>
        </p:nvSpPr>
        <p:spPr>
          <a:xfrm>
            <a:off x="8040074" y="1700105"/>
            <a:ext cx="2340380" cy="3111323"/>
          </a:xfrm>
          <a:prstGeom prst="verticalScroll">
            <a:avLst/>
          </a:prstGeom>
          <a:solidFill>
            <a:srgbClr val="ED217C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800" dirty="0" err="1">
                <a:solidFill>
                  <a:schemeClr val="tx1"/>
                </a:solidFill>
              </a:rPr>
              <a:t>Why</a:t>
            </a:r>
            <a:r>
              <a:rPr lang="it-IT" sz="1800" dirty="0">
                <a:solidFill>
                  <a:schemeClr val="tx1"/>
                </a:solidFill>
              </a:rPr>
              <a:t> </a:t>
            </a:r>
            <a:r>
              <a:rPr lang="it-IT" sz="1800" dirty="0" err="1">
                <a:solidFill>
                  <a:schemeClr val="tx1"/>
                </a:solidFill>
              </a:rPr>
              <a:t>is</a:t>
            </a:r>
            <a:r>
              <a:rPr lang="it-IT" sz="1800" dirty="0">
                <a:solidFill>
                  <a:schemeClr val="tx1"/>
                </a:solidFill>
              </a:rPr>
              <a:t> more </a:t>
            </a:r>
            <a:r>
              <a:rPr lang="it-IT" sz="1800" dirty="0" err="1">
                <a:solidFill>
                  <a:schemeClr val="tx1"/>
                </a:solidFill>
              </a:rPr>
              <a:t>important</a:t>
            </a:r>
            <a:r>
              <a:rPr lang="it-IT" sz="1800" dirty="0">
                <a:solidFill>
                  <a:schemeClr val="tx1"/>
                </a:solidFill>
              </a:rPr>
              <a:t> </a:t>
            </a:r>
            <a:r>
              <a:rPr lang="it-IT" sz="1800" dirty="0" err="1">
                <a:solidFill>
                  <a:schemeClr val="tx1"/>
                </a:solidFill>
              </a:rPr>
              <a:t>than</a:t>
            </a:r>
            <a:r>
              <a:rPr lang="it-IT" sz="1800" dirty="0">
                <a:solidFill>
                  <a:schemeClr val="tx1"/>
                </a:solidFill>
              </a:rPr>
              <a:t> </a:t>
            </a:r>
            <a:r>
              <a:rPr lang="it-IT" sz="1800" dirty="0" err="1">
                <a:solidFill>
                  <a:schemeClr val="tx1"/>
                </a:solidFill>
              </a:rPr>
              <a:t>how</a:t>
            </a:r>
            <a:endParaRPr lang="it-IT" sz="1800" dirty="0">
              <a:solidFill>
                <a:schemeClr val="tx1"/>
              </a:solidFill>
            </a:endParaRPr>
          </a:p>
          <a:p>
            <a:pPr algn="ctr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147037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4" grpId="0" animBg="1"/>
      <p:bldP spid="23" grpId="0" animBg="1"/>
      <p:bldP spid="24" grpId="0" animBg="1"/>
      <p:bldP spid="25" grpId="0" animBg="1"/>
      <p:bldP spid="2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61012EE7-3598-2A57-39F4-960DCEAC54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05681" y="2807547"/>
            <a:ext cx="358171" cy="388654"/>
          </a:xfrm>
          <a:prstGeom prst="rect">
            <a:avLst/>
          </a:prstGeom>
        </p:spPr>
      </p:pic>
      <p:sp>
        <p:nvSpPr>
          <p:cNvPr id="4" name="Ovale 3">
            <a:extLst>
              <a:ext uri="{FF2B5EF4-FFF2-40B4-BE49-F238E27FC236}">
                <a16:creationId xmlns:a16="http://schemas.microsoft.com/office/drawing/2014/main" id="{538BBF03-25D5-9E0E-D640-5938ECFA0102}"/>
              </a:ext>
            </a:extLst>
          </p:cNvPr>
          <p:cNvSpPr/>
          <p:nvPr/>
        </p:nvSpPr>
        <p:spPr>
          <a:xfrm>
            <a:off x="1507614" y="4560722"/>
            <a:ext cx="2416308" cy="91919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rgbClr val="59328A"/>
              </a:solidFill>
              <a:highlight>
                <a:srgbClr val="0261C4"/>
              </a:highlight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0C72A4C4-26D1-4A2D-2548-653D33B479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9759" y="4803903"/>
            <a:ext cx="1792634" cy="406401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2C1B9A0C-2A43-70CE-AB77-5BC671F754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9539" y="5911526"/>
            <a:ext cx="1425063" cy="434378"/>
          </a:xfrm>
          <a:prstGeom prst="rect">
            <a:avLst/>
          </a:prstGeom>
        </p:spPr>
      </p:pic>
      <p:sp>
        <p:nvSpPr>
          <p:cNvPr id="7" name="Titolo 3">
            <a:extLst>
              <a:ext uri="{FF2B5EF4-FFF2-40B4-BE49-F238E27FC236}">
                <a16:creationId xmlns:a16="http://schemas.microsoft.com/office/drawing/2014/main" id="{C230D578-398A-9E45-8D0A-49348FA10DAB}"/>
              </a:ext>
            </a:extLst>
          </p:cNvPr>
          <p:cNvSpPr txBox="1">
            <a:spLocks/>
          </p:cNvSpPr>
          <p:nvPr/>
        </p:nvSpPr>
        <p:spPr>
          <a:xfrm>
            <a:off x="6877406" y="5750191"/>
            <a:ext cx="2039994" cy="434378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6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9pPr>
          </a:lstStyle>
          <a:p>
            <a:r>
              <a:rPr lang="it-IT" sz="1400" dirty="0">
                <a:solidFill>
                  <a:schemeClr val="tx1"/>
                </a:solidFill>
                <a:hlinkClick r:id="rId5"/>
              </a:rPr>
              <a:t>alberto.acerbis@intre.it</a:t>
            </a:r>
            <a:endParaRPr lang="it-IT" sz="1400" dirty="0">
              <a:solidFill>
                <a:schemeClr val="tx1"/>
              </a:solidFill>
            </a:endParaRPr>
          </a:p>
        </p:txBody>
      </p:sp>
      <p:sp>
        <p:nvSpPr>
          <p:cNvPr id="8" name="Scorrimento orizzontale 7">
            <a:extLst>
              <a:ext uri="{FF2B5EF4-FFF2-40B4-BE49-F238E27FC236}">
                <a16:creationId xmlns:a16="http://schemas.microsoft.com/office/drawing/2014/main" id="{96741BC8-09B3-CEEA-0288-05F086AABF74}"/>
              </a:ext>
            </a:extLst>
          </p:cNvPr>
          <p:cNvSpPr/>
          <p:nvPr/>
        </p:nvSpPr>
        <p:spPr>
          <a:xfrm>
            <a:off x="828134" y="419725"/>
            <a:ext cx="9885872" cy="1552755"/>
          </a:xfrm>
          <a:prstGeom prst="horizontalScroll">
            <a:avLst/>
          </a:prstGeom>
          <a:solidFill>
            <a:srgbClr val="3AC0C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400" dirty="0" err="1">
                <a:solidFill>
                  <a:schemeClr val="tx1"/>
                </a:solidFill>
              </a:rPr>
              <a:t>Bounded</a:t>
            </a:r>
            <a:r>
              <a:rPr lang="it-IT" sz="4400" dirty="0">
                <a:solidFill>
                  <a:schemeClr val="tx1"/>
                </a:solidFill>
              </a:rPr>
              <a:t> </a:t>
            </a:r>
            <a:r>
              <a:rPr lang="it-IT" sz="4400" dirty="0" err="1">
                <a:solidFill>
                  <a:schemeClr val="tx1"/>
                </a:solidFill>
              </a:rPr>
              <a:t>Context</a:t>
            </a:r>
            <a:r>
              <a:rPr lang="it-IT" sz="4400" dirty="0">
                <a:solidFill>
                  <a:schemeClr val="tx1"/>
                </a:solidFill>
              </a:rPr>
              <a:t> </a:t>
            </a:r>
            <a:r>
              <a:rPr lang="it-IT" sz="4400" dirty="0" err="1">
                <a:solidFill>
                  <a:schemeClr val="tx1"/>
                </a:solidFill>
              </a:rPr>
              <a:t>is</a:t>
            </a:r>
            <a:r>
              <a:rPr lang="it-IT" sz="4400" dirty="0">
                <a:solidFill>
                  <a:schemeClr val="tx1"/>
                </a:solidFill>
              </a:rPr>
              <a:t> </a:t>
            </a:r>
            <a:r>
              <a:rPr lang="it-IT" sz="4400" dirty="0" err="1">
                <a:solidFill>
                  <a:schemeClr val="tx1"/>
                </a:solidFill>
              </a:rPr>
              <a:t>not</a:t>
            </a:r>
            <a:r>
              <a:rPr lang="it-IT" sz="4400" dirty="0">
                <a:solidFill>
                  <a:schemeClr val="tx1"/>
                </a:solidFill>
              </a:rPr>
              <a:t> </a:t>
            </a:r>
            <a:r>
              <a:rPr lang="it-IT" sz="4400" dirty="0" err="1">
                <a:solidFill>
                  <a:schemeClr val="tx1"/>
                </a:solidFill>
              </a:rPr>
              <a:t>Enough</a:t>
            </a:r>
            <a:r>
              <a:rPr lang="it-IT" sz="4400" dirty="0">
                <a:solidFill>
                  <a:schemeClr val="tx1"/>
                </a:solidFill>
              </a:rPr>
              <a:t>!</a:t>
            </a:r>
          </a:p>
        </p:txBody>
      </p:sp>
      <p:sp>
        <p:nvSpPr>
          <p:cNvPr id="11" name="Onda 10">
            <a:extLst>
              <a:ext uri="{FF2B5EF4-FFF2-40B4-BE49-F238E27FC236}">
                <a16:creationId xmlns:a16="http://schemas.microsoft.com/office/drawing/2014/main" id="{77465AA4-C3AD-9D5D-9207-071B137F690A}"/>
              </a:ext>
            </a:extLst>
          </p:cNvPr>
          <p:cNvSpPr/>
          <p:nvPr/>
        </p:nvSpPr>
        <p:spPr>
          <a:xfrm>
            <a:off x="828134" y="2544888"/>
            <a:ext cx="9885872" cy="1659241"/>
          </a:xfrm>
          <a:prstGeom prst="wave">
            <a:avLst/>
          </a:prstGeom>
          <a:solidFill>
            <a:srgbClr val="ED217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400" dirty="0" err="1">
                <a:solidFill>
                  <a:schemeClr val="tx1"/>
                </a:solidFill>
              </a:rPr>
              <a:t>Bounded</a:t>
            </a:r>
            <a:r>
              <a:rPr lang="it-IT" sz="2400" dirty="0">
                <a:solidFill>
                  <a:schemeClr val="tx1"/>
                </a:solidFill>
              </a:rPr>
              <a:t> </a:t>
            </a:r>
            <a:r>
              <a:rPr lang="it-IT" sz="2400" dirty="0" err="1">
                <a:solidFill>
                  <a:schemeClr val="tx1"/>
                </a:solidFill>
              </a:rPr>
              <a:t>Context</a:t>
            </a:r>
            <a:r>
              <a:rPr lang="it-IT" sz="2400" dirty="0">
                <a:solidFill>
                  <a:schemeClr val="tx1"/>
                </a:solidFill>
              </a:rPr>
              <a:t> &amp; </a:t>
            </a:r>
            <a:r>
              <a:rPr lang="it-IT" sz="2400" dirty="0" err="1">
                <a:solidFill>
                  <a:schemeClr val="tx1"/>
                </a:solidFill>
              </a:rPr>
              <a:t>Microservices</a:t>
            </a:r>
            <a:r>
              <a:rPr lang="it-IT" sz="2400" dirty="0">
                <a:solidFill>
                  <a:schemeClr val="tx1"/>
                </a:solidFill>
              </a:rPr>
              <a:t>: a long story of </a:t>
            </a:r>
            <a:r>
              <a:rPr lang="it-IT" sz="2400" dirty="0" err="1">
                <a:solidFill>
                  <a:schemeClr val="tx1"/>
                </a:solidFill>
              </a:rPr>
              <a:t>heroic</a:t>
            </a:r>
            <a:r>
              <a:rPr lang="it-IT" sz="2400" dirty="0">
                <a:solidFill>
                  <a:schemeClr val="tx1"/>
                </a:solidFill>
              </a:rPr>
              <a:t> achievement</a:t>
            </a:r>
          </a:p>
        </p:txBody>
      </p:sp>
      <p:pic>
        <p:nvPicPr>
          <p:cNvPr id="13" name="Immagine 12" descr="Immagine che contiene Viso umano, sorriso, vestiti, persona&#10;&#10;Descrizione generata automaticamente">
            <a:extLst>
              <a:ext uri="{FF2B5EF4-FFF2-40B4-BE49-F238E27FC236}">
                <a16:creationId xmlns:a16="http://schemas.microsoft.com/office/drawing/2014/main" id="{74C719E4-0D19-5AE5-36D1-A60B0025446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0759" y="5290593"/>
            <a:ext cx="919197" cy="919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6257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Obi-Wan Kenobi, i giovani Luke Skywalker e Leia Organa nella serie Disney+">
            <a:extLst>
              <a:ext uri="{FF2B5EF4-FFF2-40B4-BE49-F238E27FC236}">
                <a16:creationId xmlns:a16="http://schemas.microsoft.com/office/drawing/2014/main" id="{93D31DE2-BE05-252A-B1FC-C51E3C43C5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9820" y="2475781"/>
            <a:ext cx="5223082" cy="3921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umetto: ovale 7">
            <a:extLst>
              <a:ext uri="{FF2B5EF4-FFF2-40B4-BE49-F238E27FC236}">
                <a16:creationId xmlns:a16="http://schemas.microsoft.com/office/drawing/2014/main" id="{29649CD4-444F-3CDA-43E3-7DD687D7D57B}"/>
              </a:ext>
            </a:extLst>
          </p:cNvPr>
          <p:cNvSpPr/>
          <p:nvPr/>
        </p:nvSpPr>
        <p:spPr>
          <a:xfrm>
            <a:off x="5469148" y="85933"/>
            <a:ext cx="6513228" cy="2134754"/>
          </a:xfrm>
          <a:prstGeom prst="wedgeEllipseCallout">
            <a:avLst/>
          </a:prstGeom>
          <a:solidFill>
            <a:srgbClr val="3AC0C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3200" i="1" dirty="0" err="1">
                <a:solidFill>
                  <a:schemeClr val="tx1"/>
                </a:solidFill>
              </a:rPr>
              <a:t>Have</a:t>
            </a:r>
            <a:r>
              <a:rPr lang="it-IT" sz="3200" i="1" dirty="0">
                <a:solidFill>
                  <a:schemeClr val="tx1"/>
                </a:solidFill>
              </a:rPr>
              <a:t> </a:t>
            </a:r>
            <a:r>
              <a:rPr lang="it-IT" sz="3200" i="1" dirty="0" err="1">
                <a:solidFill>
                  <a:schemeClr val="tx1"/>
                </a:solidFill>
              </a:rPr>
              <a:t>you</a:t>
            </a:r>
            <a:r>
              <a:rPr lang="it-IT" sz="3200" i="1" dirty="0">
                <a:solidFill>
                  <a:schemeClr val="tx1"/>
                </a:solidFill>
              </a:rPr>
              <a:t> </a:t>
            </a:r>
            <a:r>
              <a:rPr lang="it-IT" sz="3200" i="1" dirty="0" err="1">
                <a:solidFill>
                  <a:schemeClr val="tx1"/>
                </a:solidFill>
              </a:rPr>
              <a:t>never</a:t>
            </a:r>
            <a:r>
              <a:rPr lang="it-IT" sz="3200" i="1" dirty="0">
                <a:solidFill>
                  <a:schemeClr val="tx1"/>
                </a:solidFill>
              </a:rPr>
              <a:t> </a:t>
            </a:r>
            <a:r>
              <a:rPr lang="it-IT" sz="3200" i="1" dirty="0" err="1">
                <a:solidFill>
                  <a:schemeClr val="tx1"/>
                </a:solidFill>
              </a:rPr>
              <a:t>heard</a:t>
            </a:r>
            <a:r>
              <a:rPr lang="it-IT" sz="3200" i="1" dirty="0">
                <a:solidFill>
                  <a:schemeClr val="tx1"/>
                </a:solidFill>
              </a:rPr>
              <a:t> of «</a:t>
            </a:r>
            <a:r>
              <a:rPr lang="it-IT" sz="3200" i="1" dirty="0" err="1">
                <a:solidFill>
                  <a:schemeClr val="tx1"/>
                </a:solidFill>
              </a:rPr>
              <a:t>Evolutionary</a:t>
            </a:r>
            <a:r>
              <a:rPr lang="it-IT" sz="3200" i="1" dirty="0">
                <a:solidFill>
                  <a:schemeClr val="tx1"/>
                </a:solidFill>
              </a:rPr>
              <a:t> Architecture»?</a:t>
            </a:r>
            <a:endParaRPr lang="it-IT" sz="3200" dirty="0">
              <a:solidFill>
                <a:schemeClr val="tx1"/>
              </a:solidFill>
            </a:endParaRP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E4D1AF07-7715-F22B-3948-5A1FF01A6B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40187" y="5272297"/>
            <a:ext cx="358171" cy="388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971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Carrie Fisher - la principessa Leila di Star Wars - è morta - Super Guida TV">
            <a:extLst>
              <a:ext uri="{FF2B5EF4-FFF2-40B4-BE49-F238E27FC236}">
                <a16:creationId xmlns:a16="http://schemas.microsoft.com/office/drawing/2014/main" id="{2405213E-FC0F-946A-46B5-ADB6AFD5BD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868" y="236763"/>
            <a:ext cx="3837799" cy="2158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AB58F9F6-73CB-536B-4E89-CAF8D4661E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40187" y="2827676"/>
            <a:ext cx="358171" cy="388654"/>
          </a:xfrm>
          <a:prstGeom prst="rect">
            <a:avLst/>
          </a:prstGeom>
        </p:spPr>
      </p:pic>
      <p:sp>
        <p:nvSpPr>
          <p:cNvPr id="7" name="Scorrimento verticale 6">
            <a:extLst>
              <a:ext uri="{FF2B5EF4-FFF2-40B4-BE49-F238E27FC236}">
                <a16:creationId xmlns:a16="http://schemas.microsoft.com/office/drawing/2014/main" id="{5C044AC9-BD6C-E259-49D9-F280A0E2E5C2}"/>
              </a:ext>
            </a:extLst>
          </p:cNvPr>
          <p:cNvSpPr/>
          <p:nvPr/>
        </p:nvSpPr>
        <p:spPr>
          <a:xfrm>
            <a:off x="5002265" y="622683"/>
            <a:ext cx="5884271" cy="5674600"/>
          </a:xfrm>
          <a:prstGeom prst="verticalScroll">
            <a:avLst/>
          </a:prstGeom>
          <a:solidFill>
            <a:srgbClr val="3AC0C3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3600" dirty="0">
                <a:solidFill>
                  <a:schemeClr val="tx1"/>
                </a:solidFill>
              </a:rPr>
              <a:t>An </a:t>
            </a:r>
            <a:r>
              <a:rPr lang="it-IT" sz="3600" dirty="0" err="1">
                <a:solidFill>
                  <a:schemeClr val="tx1"/>
                </a:solidFill>
              </a:rPr>
              <a:t>Evolutionary</a:t>
            </a:r>
            <a:r>
              <a:rPr lang="it-IT" sz="3600" dirty="0">
                <a:solidFill>
                  <a:schemeClr val="tx1"/>
                </a:solidFill>
              </a:rPr>
              <a:t> Architecture supports </a:t>
            </a:r>
            <a:r>
              <a:rPr lang="it-IT" sz="3600" dirty="0" err="1">
                <a:solidFill>
                  <a:schemeClr val="tx1"/>
                </a:solidFill>
              </a:rPr>
              <a:t>guided</a:t>
            </a:r>
            <a:r>
              <a:rPr lang="it-IT" sz="3600" dirty="0">
                <a:solidFill>
                  <a:schemeClr val="tx1"/>
                </a:solidFill>
              </a:rPr>
              <a:t> </a:t>
            </a:r>
            <a:r>
              <a:rPr lang="it-IT" sz="3600" dirty="0" err="1">
                <a:solidFill>
                  <a:schemeClr val="tx1"/>
                </a:solidFill>
              </a:rPr>
              <a:t>incremental</a:t>
            </a:r>
            <a:r>
              <a:rPr lang="it-IT" sz="3600" dirty="0">
                <a:solidFill>
                  <a:schemeClr val="tx1"/>
                </a:solidFill>
              </a:rPr>
              <a:t> </a:t>
            </a:r>
            <a:r>
              <a:rPr lang="it-IT" sz="3600" dirty="0" err="1">
                <a:solidFill>
                  <a:schemeClr val="tx1"/>
                </a:solidFill>
              </a:rPr>
              <a:t>change</a:t>
            </a:r>
            <a:r>
              <a:rPr lang="it-IT" sz="3600" dirty="0">
                <a:solidFill>
                  <a:schemeClr val="tx1"/>
                </a:solidFill>
              </a:rPr>
              <a:t> </a:t>
            </a:r>
            <a:r>
              <a:rPr lang="it-IT" sz="3600" dirty="0" err="1">
                <a:solidFill>
                  <a:schemeClr val="tx1"/>
                </a:solidFill>
              </a:rPr>
              <a:t>across</a:t>
            </a:r>
            <a:r>
              <a:rPr lang="it-IT" sz="3600" dirty="0">
                <a:solidFill>
                  <a:schemeClr val="tx1"/>
                </a:solidFill>
              </a:rPr>
              <a:t> multiple </a:t>
            </a:r>
            <a:r>
              <a:rPr lang="it-IT" sz="3600" dirty="0" err="1">
                <a:solidFill>
                  <a:schemeClr val="tx1"/>
                </a:solidFill>
              </a:rPr>
              <a:t>dimensions</a:t>
            </a:r>
            <a:endParaRPr lang="it-IT" sz="3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99907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Carrie Fisher - la principessa Leila di Star Wars - è morta - Super Guida TV">
            <a:extLst>
              <a:ext uri="{FF2B5EF4-FFF2-40B4-BE49-F238E27FC236}">
                <a16:creationId xmlns:a16="http://schemas.microsoft.com/office/drawing/2014/main" id="{2405213E-FC0F-946A-46B5-ADB6AFD5BD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868" y="236763"/>
            <a:ext cx="3837799" cy="2158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AB58F9F6-73CB-536B-4E89-CAF8D4661E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40187" y="2827676"/>
            <a:ext cx="358171" cy="388654"/>
          </a:xfrm>
          <a:prstGeom prst="rect">
            <a:avLst/>
          </a:prstGeom>
        </p:spPr>
      </p:pic>
      <p:sp>
        <p:nvSpPr>
          <p:cNvPr id="7" name="Scorrimento verticale 6">
            <a:extLst>
              <a:ext uri="{FF2B5EF4-FFF2-40B4-BE49-F238E27FC236}">
                <a16:creationId xmlns:a16="http://schemas.microsoft.com/office/drawing/2014/main" id="{5C044AC9-BD6C-E259-49D9-F280A0E2E5C2}"/>
              </a:ext>
            </a:extLst>
          </p:cNvPr>
          <p:cNvSpPr/>
          <p:nvPr/>
        </p:nvSpPr>
        <p:spPr>
          <a:xfrm>
            <a:off x="5002265" y="622683"/>
            <a:ext cx="5884271" cy="5674600"/>
          </a:xfrm>
          <a:prstGeom prst="verticalScroll">
            <a:avLst/>
          </a:prstGeom>
          <a:solidFill>
            <a:srgbClr val="3AC0C3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3600" dirty="0">
                <a:solidFill>
                  <a:schemeClr val="tx1"/>
                </a:solidFill>
              </a:rPr>
              <a:t>An </a:t>
            </a:r>
            <a:r>
              <a:rPr lang="it-IT" sz="3600" dirty="0" err="1">
                <a:solidFill>
                  <a:schemeClr val="tx1"/>
                </a:solidFill>
              </a:rPr>
              <a:t>Evolutionary</a:t>
            </a:r>
            <a:r>
              <a:rPr lang="it-IT" sz="3600" dirty="0">
                <a:solidFill>
                  <a:schemeClr val="tx1"/>
                </a:solidFill>
              </a:rPr>
              <a:t> Architecture supports </a:t>
            </a:r>
            <a:r>
              <a:rPr lang="it-IT" sz="3600" b="1" dirty="0" err="1">
                <a:solidFill>
                  <a:schemeClr val="tx1"/>
                </a:solidFill>
              </a:rPr>
              <a:t>guided</a:t>
            </a:r>
            <a:r>
              <a:rPr lang="it-IT" sz="3600" dirty="0">
                <a:solidFill>
                  <a:schemeClr val="tx1"/>
                </a:solidFill>
              </a:rPr>
              <a:t> </a:t>
            </a:r>
            <a:r>
              <a:rPr lang="it-IT" sz="3600" b="1" dirty="0" err="1">
                <a:solidFill>
                  <a:schemeClr val="tx1"/>
                </a:solidFill>
              </a:rPr>
              <a:t>incremental</a:t>
            </a:r>
            <a:r>
              <a:rPr lang="it-IT" sz="3600" dirty="0">
                <a:solidFill>
                  <a:schemeClr val="tx1"/>
                </a:solidFill>
              </a:rPr>
              <a:t> </a:t>
            </a:r>
            <a:r>
              <a:rPr lang="it-IT" sz="3600" dirty="0" err="1">
                <a:solidFill>
                  <a:schemeClr val="tx1"/>
                </a:solidFill>
              </a:rPr>
              <a:t>change</a:t>
            </a:r>
            <a:r>
              <a:rPr lang="it-IT" sz="3600" dirty="0">
                <a:solidFill>
                  <a:schemeClr val="tx1"/>
                </a:solidFill>
              </a:rPr>
              <a:t> </a:t>
            </a:r>
            <a:r>
              <a:rPr lang="it-IT" sz="3600" dirty="0" err="1">
                <a:solidFill>
                  <a:schemeClr val="tx1"/>
                </a:solidFill>
              </a:rPr>
              <a:t>across</a:t>
            </a:r>
            <a:r>
              <a:rPr lang="it-IT" sz="3600" dirty="0">
                <a:solidFill>
                  <a:schemeClr val="tx1"/>
                </a:solidFill>
              </a:rPr>
              <a:t> </a:t>
            </a:r>
            <a:r>
              <a:rPr lang="it-IT" sz="3600" b="1" dirty="0">
                <a:solidFill>
                  <a:schemeClr val="tx1"/>
                </a:solidFill>
              </a:rPr>
              <a:t>multiple </a:t>
            </a:r>
            <a:r>
              <a:rPr lang="it-IT" sz="3600" b="1" dirty="0" err="1">
                <a:solidFill>
                  <a:schemeClr val="tx1"/>
                </a:solidFill>
              </a:rPr>
              <a:t>dimensions</a:t>
            </a:r>
            <a:endParaRPr lang="it-IT" sz="36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78625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magine 14">
            <a:extLst>
              <a:ext uri="{FF2B5EF4-FFF2-40B4-BE49-F238E27FC236}">
                <a16:creationId xmlns:a16="http://schemas.microsoft.com/office/drawing/2014/main" id="{19FED500-842C-7127-1DD1-A90666BE85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40187" y="5272297"/>
            <a:ext cx="358171" cy="388654"/>
          </a:xfrm>
          <a:prstGeom prst="rect">
            <a:avLst/>
          </a:prstGeom>
        </p:spPr>
      </p:pic>
      <p:pic>
        <p:nvPicPr>
          <p:cNvPr id="20482" name="Picture 2" descr="Han Solo, ecco chi è il contrabbandiere intergalattico – The HotCorn">
            <a:extLst>
              <a:ext uri="{FF2B5EF4-FFF2-40B4-BE49-F238E27FC236}">
                <a16:creationId xmlns:a16="http://schemas.microsoft.com/office/drawing/2014/main" id="{8DBFF8F4-A7E8-E581-03F5-FEFB98281C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542" y="201554"/>
            <a:ext cx="3385883" cy="2541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corrimento orizzontale 1">
            <a:extLst>
              <a:ext uri="{FF2B5EF4-FFF2-40B4-BE49-F238E27FC236}">
                <a16:creationId xmlns:a16="http://schemas.microsoft.com/office/drawing/2014/main" id="{6A2C9204-C56A-B95E-763B-04DF62E7FF9F}"/>
              </a:ext>
            </a:extLst>
          </p:cNvPr>
          <p:cNvSpPr/>
          <p:nvPr/>
        </p:nvSpPr>
        <p:spPr>
          <a:xfrm>
            <a:off x="3890514" y="410929"/>
            <a:ext cx="7947806" cy="1259633"/>
          </a:xfrm>
          <a:prstGeom prst="horizontalScroll">
            <a:avLst/>
          </a:prstGeom>
          <a:solidFill>
            <a:srgbClr val="3AC0C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dirty="0">
                <a:solidFill>
                  <a:schemeClr val="bg1"/>
                </a:solidFill>
              </a:rPr>
              <a:t>Fitness </a:t>
            </a:r>
            <a:r>
              <a:rPr lang="it-IT" sz="4000" dirty="0" err="1">
                <a:solidFill>
                  <a:schemeClr val="bg1"/>
                </a:solidFill>
              </a:rPr>
              <a:t>Functions</a:t>
            </a:r>
            <a:endParaRPr lang="it-IT" sz="4000" dirty="0">
              <a:solidFill>
                <a:schemeClr val="bg1"/>
              </a:solidFill>
            </a:endParaRPr>
          </a:p>
        </p:txBody>
      </p:sp>
      <p:sp>
        <p:nvSpPr>
          <p:cNvPr id="4" name="Scorrimento verticale 3">
            <a:extLst>
              <a:ext uri="{FF2B5EF4-FFF2-40B4-BE49-F238E27FC236}">
                <a16:creationId xmlns:a16="http://schemas.microsoft.com/office/drawing/2014/main" id="{2FBADE05-F1D6-E45D-3A06-6992FD2E5922}"/>
              </a:ext>
            </a:extLst>
          </p:cNvPr>
          <p:cNvSpPr/>
          <p:nvPr/>
        </p:nvSpPr>
        <p:spPr>
          <a:xfrm>
            <a:off x="1697614" y="2947974"/>
            <a:ext cx="2610973" cy="3499097"/>
          </a:xfrm>
          <a:prstGeom prst="verticalScroll">
            <a:avLst/>
          </a:prstGeom>
          <a:solidFill>
            <a:srgbClr val="ED217C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An </a:t>
            </a:r>
            <a:r>
              <a:rPr lang="it-IT" dirty="0" err="1">
                <a:solidFill>
                  <a:schemeClr val="tx1"/>
                </a:solidFill>
              </a:rPr>
              <a:t>evolutionary</a:t>
            </a:r>
            <a:r>
              <a:rPr lang="it-IT" dirty="0">
                <a:solidFill>
                  <a:schemeClr val="tx1"/>
                </a:solidFill>
              </a:rPr>
              <a:t> computing fitness </a:t>
            </a:r>
            <a:r>
              <a:rPr lang="it-IT" dirty="0" err="1">
                <a:solidFill>
                  <a:schemeClr val="tx1"/>
                </a:solidFill>
              </a:rPr>
              <a:t>function</a:t>
            </a:r>
            <a:r>
              <a:rPr lang="it-IT" dirty="0">
                <a:solidFill>
                  <a:schemeClr val="tx1"/>
                </a:solidFill>
              </a:rPr>
              <a:t> </a:t>
            </a:r>
            <a:r>
              <a:rPr lang="it-IT" dirty="0" err="1">
                <a:solidFill>
                  <a:schemeClr val="tx1"/>
                </a:solidFill>
              </a:rPr>
              <a:t>characterizes</a:t>
            </a:r>
            <a:r>
              <a:rPr lang="it-IT" dirty="0">
                <a:solidFill>
                  <a:schemeClr val="tx1"/>
                </a:solidFill>
              </a:rPr>
              <a:t> </a:t>
            </a:r>
            <a:r>
              <a:rPr lang="it-IT" dirty="0" err="1">
                <a:solidFill>
                  <a:schemeClr val="tx1"/>
                </a:solidFill>
              </a:rPr>
              <a:t>how</a:t>
            </a:r>
            <a:r>
              <a:rPr lang="it-IT" dirty="0">
                <a:solidFill>
                  <a:schemeClr val="tx1"/>
                </a:solidFill>
              </a:rPr>
              <a:t> close a </a:t>
            </a:r>
            <a:r>
              <a:rPr lang="it-IT" dirty="0" err="1">
                <a:solidFill>
                  <a:schemeClr val="tx1"/>
                </a:solidFill>
              </a:rPr>
              <a:t>solution</a:t>
            </a:r>
            <a:r>
              <a:rPr lang="it-IT" dirty="0">
                <a:solidFill>
                  <a:schemeClr val="tx1"/>
                </a:solidFill>
              </a:rPr>
              <a:t> </a:t>
            </a:r>
            <a:r>
              <a:rPr lang="it-IT" dirty="0" err="1">
                <a:solidFill>
                  <a:schemeClr val="tx1"/>
                </a:solidFill>
              </a:rPr>
              <a:t>is</a:t>
            </a:r>
            <a:r>
              <a:rPr lang="it-IT" dirty="0">
                <a:solidFill>
                  <a:schemeClr val="tx1"/>
                </a:solidFill>
              </a:rPr>
              <a:t> to desire </a:t>
            </a:r>
            <a:r>
              <a:rPr lang="it-IT" dirty="0" err="1">
                <a:solidFill>
                  <a:schemeClr val="tx1"/>
                </a:solidFill>
              </a:rPr>
              <a:t>result</a:t>
            </a:r>
            <a:endParaRPr lang="it-IT" dirty="0">
              <a:solidFill>
                <a:schemeClr val="tx1"/>
              </a:solidFill>
            </a:endParaRPr>
          </a:p>
          <a:p>
            <a:pPr algn="ctr"/>
            <a:endParaRPr lang="it-IT" dirty="0"/>
          </a:p>
        </p:txBody>
      </p:sp>
      <p:sp>
        <p:nvSpPr>
          <p:cNvPr id="5" name="Scorrimento verticale 4">
            <a:extLst>
              <a:ext uri="{FF2B5EF4-FFF2-40B4-BE49-F238E27FC236}">
                <a16:creationId xmlns:a16="http://schemas.microsoft.com/office/drawing/2014/main" id="{8CD5FB9F-B22F-971A-C34E-1AF1141A5D03}"/>
              </a:ext>
            </a:extLst>
          </p:cNvPr>
          <p:cNvSpPr/>
          <p:nvPr/>
        </p:nvSpPr>
        <p:spPr>
          <a:xfrm>
            <a:off x="4996654" y="2947974"/>
            <a:ext cx="2610973" cy="3438341"/>
          </a:xfrm>
          <a:prstGeom prst="verticalScroll">
            <a:avLst/>
          </a:prstGeom>
          <a:solidFill>
            <a:srgbClr val="ED217C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800" dirty="0">
                <a:solidFill>
                  <a:schemeClr val="tx1"/>
                </a:solidFill>
              </a:rPr>
              <a:t>An </a:t>
            </a:r>
            <a:r>
              <a:rPr lang="it-IT" sz="1800" dirty="0" err="1">
                <a:solidFill>
                  <a:schemeClr val="tx1"/>
                </a:solidFill>
              </a:rPr>
              <a:t>architectural</a:t>
            </a:r>
            <a:r>
              <a:rPr lang="it-IT" sz="1800" dirty="0">
                <a:solidFill>
                  <a:schemeClr val="tx1"/>
                </a:solidFill>
              </a:rPr>
              <a:t> fitness </a:t>
            </a:r>
            <a:r>
              <a:rPr lang="it-IT" sz="1800" dirty="0" err="1">
                <a:solidFill>
                  <a:schemeClr val="tx1"/>
                </a:solidFill>
              </a:rPr>
              <a:t>function</a:t>
            </a:r>
            <a:r>
              <a:rPr lang="it-IT" sz="1800" dirty="0">
                <a:solidFill>
                  <a:schemeClr val="tx1"/>
                </a:solidFill>
              </a:rPr>
              <a:t> </a:t>
            </a:r>
            <a:r>
              <a:rPr lang="it-IT" sz="1800" dirty="0" err="1">
                <a:solidFill>
                  <a:schemeClr val="tx1"/>
                </a:solidFill>
              </a:rPr>
              <a:t>characterizes</a:t>
            </a:r>
            <a:r>
              <a:rPr lang="it-IT" sz="1800" dirty="0">
                <a:solidFill>
                  <a:schemeClr val="tx1"/>
                </a:solidFill>
              </a:rPr>
              <a:t> </a:t>
            </a:r>
            <a:r>
              <a:rPr lang="it-IT" sz="1800" dirty="0" err="1">
                <a:solidFill>
                  <a:schemeClr val="tx1"/>
                </a:solidFill>
              </a:rPr>
              <a:t>how</a:t>
            </a:r>
            <a:r>
              <a:rPr lang="it-IT" sz="1800" dirty="0">
                <a:solidFill>
                  <a:schemeClr val="tx1"/>
                </a:solidFill>
              </a:rPr>
              <a:t> close a system </a:t>
            </a:r>
            <a:r>
              <a:rPr lang="it-IT" sz="1800" dirty="0" err="1">
                <a:solidFill>
                  <a:schemeClr val="tx1"/>
                </a:solidFill>
              </a:rPr>
              <a:t>is</a:t>
            </a:r>
            <a:r>
              <a:rPr lang="it-IT" sz="1800" dirty="0">
                <a:solidFill>
                  <a:schemeClr val="tx1"/>
                </a:solidFill>
              </a:rPr>
              <a:t> to the </a:t>
            </a:r>
            <a:r>
              <a:rPr lang="it-IT" sz="1800" dirty="0" err="1">
                <a:solidFill>
                  <a:schemeClr val="tx1"/>
                </a:solidFill>
              </a:rPr>
              <a:t>desired</a:t>
            </a:r>
            <a:r>
              <a:rPr lang="it-IT" sz="1800" dirty="0">
                <a:solidFill>
                  <a:schemeClr val="tx1"/>
                </a:solidFill>
              </a:rPr>
              <a:t> </a:t>
            </a:r>
            <a:r>
              <a:rPr lang="it-IT" sz="1800" dirty="0" err="1">
                <a:solidFill>
                  <a:schemeClr val="tx1"/>
                </a:solidFill>
              </a:rPr>
              <a:t>architectural</a:t>
            </a:r>
            <a:r>
              <a:rPr lang="it-IT" sz="1800" dirty="0">
                <a:solidFill>
                  <a:schemeClr val="tx1"/>
                </a:solidFill>
              </a:rPr>
              <a:t> </a:t>
            </a:r>
            <a:r>
              <a:rPr lang="it-IT" sz="1800" dirty="0" err="1">
                <a:solidFill>
                  <a:schemeClr val="tx1"/>
                </a:solidFill>
              </a:rPr>
              <a:t>characteristics</a:t>
            </a:r>
            <a:endParaRPr lang="it-IT" sz="1800" dirty="0">
              <a:solidFill>
                <a:schemeClr val="tx1"/>
              </a:solidFill>
            </a:endParaRPr>
          </a:p>
          <a:p>
            <a:pPr algn="ctr"/>
            <a:endParaRPr lang="it-IT" dirty="0"/>
          </a:p>
        </p:txBody>
      </p:sp>
      <p:sp>
        <p:nvSpPr>
          <p:cNvPr id="6" name="Scorrimento verticale 5">
            <a:extLst>
              <a:ext uri="{FF2B5EF4-FFF2-40B4-BE49-F238E27FC236}">
                <a16:creationId xmlns:a16="http://schemas.microsoft.com/office/drawing/2014/main" id="{3EFE19E7-9750-99CE-BD39-5CC830577ACA}"/>
              </a:ext>
            </a:extLst>
          </p:cNvPr>
          <p:cNvSpPr/>
          <p:nvPr/>
        </p:nvSpPr>
        <p:spPr>
          <a:xfrm>
            <a:off x="8295694" y="2947973"/>
            <a:ext cx="2610973" cy="3438341"/>
          </a:xfrm>
          <a:prstGeom prst="verticalScroll">
            <a:avLst/>
          </a:prstGeom>
          <a:solidFill>
            <a:srgbClr val="ED217C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800" dirty="0">
                <a:solidFill>
                  <a:schemeClr val="tx1"/>
                </a:solidFill>
              </a:rPr>
              <a:t>The code must be </a:t>
            </a:r>
            <a:r>
              <a:rPr lang="it-IT" sz="1800" dirty="0" err="1">
                <a:solidFill>
                  <a:schemeClr val="tx1"/>
                </a:solidFill>
              </a:rPr>
              <a:t>maintanable</a:t>
            </a:r>
            <a:r>
              <a:rPr lang="it-IT" sz="1800" dirty="0">
                <a:solidFill>
                  <a:schemeClr val="tx1"/>
                </a:solidFill>
              </a:rPr>
              <a:t>!</a:t>
            </a:r>
          </a:p>
          <a:p>
            <a:pPr algn="ctr"/>
            <a:r>
              <a:rPr lang="it-IT" dirty="0">
                <a:solidFill>
                  <a:schemeClr val="tx1"/>
                </a:solidFill>
              </a:rPr>
              <a:t>(</a:t>
            </a:r>
            <a:r>
              <a:rPr lang="it-IT" dirty="0" err="1">
                <a:solidFill>
                  <a:schemeClr val="tx1"/>
                </a:solidFill>
              </a:rPr>
              <a:t>What</a:t>
            </a:r>
            <a:r>
              <a:rPr lang="it-IT" dirty="0">
                <a:solidFill>
                  <a:schemeClr val="tx1"/>
                </a:solidFill>
              </a:rPr>
              <a:t> </a:t>
            </a:r>
            <a:r>
              <a:rPr lang="it-IT" dirty="0" err="1">
                <a:solidFill>
                  <a:schemeClr val="tx1"/>
                </a:solidFill>
              </a:rPr>
              <a:t>does</a:t>
            </a:r>
            <a:r>
              <a:rPr lang="it-IT" dirty="0">
                <a:solidFill>
                  <a:schemeClr val="tx1"/>
                </a:solidFill>
              </a:rPr>
              <a:t> </a:t>
            </a:r>
            <a:r>
              <a:rPr lang="it-IT" dirty="0" err="1">
                <a:solidFill>
                  <a:schemeClr val="tx1"/>
                </a:solidFill>
              </a:rPr>
              <a:t>that</a:t>
            </a:r>
            <a:r>
              <a:rPr lang="it-IT" dirty="0">
                <a:solidFill>
                  <a:schemeClr val="tx1"/>
                </a:solidFill>
              </a:rPr>
              <a:t> </a:t>
            </a:r>
            <a:r>
              <a:rPr lang="it-IT" dirty="0" err="1">
                <a:solidFill>
                  <a:schemeClr val="tx1"/>
                </a:solidFill>
              </a:rPr>
              <a:t>mean</a:t>
            </a:r>
            <a:r>
              <a:rPr lang="it-IT" dirty="0">
                <a:solidFill>
                  <a:schemeClr val="tx1"/>
                </a:solidFill>
              </a:rPr>
              <a:t>?)</a:t>
            </a:r>
          </a:p>
          <a:p>
            <a:pPr algn="ctr"/>
            <a:endParaRPr lang="it-IT" sz="1800" dirty="0">
              <a:solidFill>
                <a:schemeClr val="tx1"/>
              </a:solidFill>
            </a:endParaRPr>
          </a:p>
          <a:p>
            <a:pPr algn="ctr"/>
            <a:r>
              <a:rPr lang="it-IT" dirty="0" err="1">
                <a:solidFill>
                  <a:schemeClr val="tx1"/>
                </a:solidFill>
              </a:rPr>
              <a:t>Outcomes</a:t>
            </a:r>
            <a:r>
              <a:rPr lang="it-IT" dirty="0">
                <a:solidFill>
                  <a:schemeClr val="tx1"/>
                </a:solidFill>
              </a:rPr>
              <a:t> </a:t>
            </a:r>
            <a:r>
              <a:rPr lang="it-IT" dirty="0" err="1">
                <a:solidFill>
                  <a:schemeClr val="tx1"/>
                </a:solidFill>
              </a:rPr>
              <a:t>not</a:t>
            </a:r>
            <a:r>
              <a:rPr lang="it-IT" dirty="0">
                <a:solidFill>
                  <a:schemeClr val="tx1"/>
                </a:solidFill>
              </a:rPr>
              <a:t> </a:t>
            </a:r>
            <a:r>
              <a:rPr lang="it-IT" dirty="0" err="1">
                <a:solidFill>
                  <a:schemeClr val="tx1"/>
                </a:solidFill>
              </a:rPr>
              <a:t>Implementations</a:t>
            </a:r>
            <a:endParaRPr lang="it-IT" sz="1800" dirty="0">
              <a:solidFill>
                <a:schemeClr val="tx1"/>
              </a:solidFill>
            </a:endParaRPr>
          </a:p>
          <a:p>
            <a:pPr algn="ctr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97932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5" grpId="0" animBg="1"/>
      <p:bldP spid="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80D68443-AEAE-BCE9-7003-8BFD2B2612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40187" y="2827676"/>
            <a:ext cx="358171" cy="388654"/>
          </a:xfrm>
          <a:prstGeom prst="rect">
            <a:avLst/>
          </a:prstGeom>
        </p:spPr>
      </p:pic>
      <p:pic>
        <p:nvPicPr>
          <p:cNvPr id="12290" name="Picture 2" descr="Star Wars: primo sguardo alla fantastica nuova Premium Format Figure della Principessa  Leia - Justnerd.it">
            <a:extLst>
              <a:ext uri="{FF2B5EF4-FFF2-40B4-BE49-F238E27FC236}">
                <a16:creationId xmlns:a16="http://schemas.microsoft.com/office/drawing/2014/main" id="{B7407D24-FC95-BB1F-9A5B-E49B29614C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7517" y="3099640"/>
            <a:ext cx="3973991" cy="2408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corrimento orizzontale 1">
            <a:extLst>
              <a:ext uri="{FF2B5EF4-FFF2-40B4-BE49-F238E27FC236}">
                <a16:creationId xmlns:a16="http://schemas.microsoft.com/office/drawing/2014/main" id="{669D89AB-7975-5912-C3C5-DEC4411CF49B}"/>
              </a:ext>
            </a:extLst>
          </p:cNvPr>
          <p:cNvSpPr/>
          <p:nvPr/>
        </p:nvSpPr>
        <p:spPr>
          <a:xfrm>
            <a:off x="1417517" y="291402"/>
            <a:ext cx="3973990" cy="2116958"/>
          </a:xfrm>
          <a:prstGeom prst="horizontalScroll">
            <a:avLst/>
          </a:prstGeom>
          <a:solidFill>
            <a:srgbClr val="ED217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Risk </a:t>
            </a:r>
            <a:r>
              <a:rPr lang="it-IT" dirty="0" err="1">
                <a:solidFill>
                  <a:schemeClr val="tx1"/>
                </a:solidFill>
              </a:rPr>
              <a:t>comes</a:t>
            </a:r>
            <a:r>
              <a:rPr lang="it-IT" dirty="0">
                <a:solidFill>
                  <a:schemeClr val="tx1"/>
                </a:solidFill>
              </a:rPr>
              <a:t> from </a:t>
            </a:r>
            <a:r>
              <a:rPr lang="it-IT" dirty="0" err="1">
                <a:solidFill>
                  <a:schemeClr val="tx1"/>
                </a:solidFill>
              </a:rPr>
              <a:t>not</a:t>
            </a:r>
            <a:r>
              <a:rPr lang="it-IT" dirty="0">
                <a:solidFill>
                  <a:schemeClr val="tx1"/>
                </a:solidFill>
              </a:rPr>
              <a:t> </a:t>
            </a:r>
            <a:r>
              <a:rPr lang="it-IT" dirty="0" err="1">
                <a:solidFill>
                  <a:schemeClr val="tx1"/>
                </a:solidFill>
              </a:rPr>
              <a:t>knowing</a:t>
            </a:r>
            <a:r>
              <a:rPr lang="it-IT" dirty="0">
                <a:solidFill>
                  <a:schemeClr val="tx1"/>
                </a:solidFill>
              </a:rPr>
              <a:t> </a:t>
            </a:r>
            <a:r>
              <a:rPr lang="it-IT" dirty="0" err="1">
                <a:solidFill>
                  <a:schemeClr val="tx1"/>
                </a:solidFill>
              </a:rPr>
              <a:t>what</a:t>
            </a:r>
            <a:r>
              <a:rPr lang="it-IT" dirty="0">
                <a:solidFill>
                  <a:schemeClr val="tx1"/>
                </a:solidFill>
              </a:rPr>
              <a:t> </a:t>
            </a:r>
            <a:r>
              <a:rPr lang="it-IT" dirty="0" err="1">
                <a:solidFill>
                  <a:schemeClr val="tx1"/>
                </a:solidFill>
              </a:rPr>
              <a:t>you</a:t>
            </a:r>
            <a:r>
              <a:rPr lang="it-IT" dirty="0">
                <a:solidFill>
                  <a:schemeClr val="tx1"/>
                </a:solidFill>
              </a:rPr>
              <a:t> are </a:t>
            </a:r>
            <a:r>
              <a:rPr lang="it-IT" dirty="0" err="1">
                <a:solidFill>
                  <a:schemeClr val="tx1"/>
                </a:solidFill>
              </a:rPr>
              <a:t>doing</a:t>
            </a:r>
            <a:endParaRPr lang="it-IT" dirty="0">
              <a:solidFill>
                <a:schemeClr val="tx1"/>
              </a:solidFill>
            </a:endParaRPr>
          </a:p>
          <a:p>
            <a:pPr algn="ctr"/>
            <a:r>
              <a:rPr lang="it-IT" dirty="0">
                <a:solidFill>
                  <a:schemeClr val="tx1"/>
                </a:solidFill>
              </a:rPr>
              <a:t>(Warren Buffet)</a:t>
            </a:r>
          </a:p>
        </p:txBody>
      </p:sp>
      <p:sp>
        <p:nvSpPr>
          <p:cNvPr id="3" name="Scorrimento orizzontale 2">
            <a:extLst>
              <a:ext uri="{FF2B5EF4-FFF2-40B4-BE49-F238E27FC236}">
                <a16:creationId xmlns:a16="http://schemas.microsoft.com/office/drawing/2014/main" id="{2AF69893-AEA6-504C-75AE-730C6AAE4042}"/>
              </a:ext>
            </a:extLst>
          </p:cNvPr>
          <p:cNvSpPr/>
          <p:nvPr/>
        </p:nvSpPr>
        <p:spPr>
          <a:xfrm>
            <a:off x="6320436" y="3022002"/>
            <a:ext cx="3999910" cy="2408479"/>
          </a:xfrm>
          <a:prstGeom prst="horizontalScroll">
            <a:avLst/>
          </a:prstGeom>
          <a:solidFill>
            <a:srgbClr val="3AC0C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>
                <a:solidFill>
                  <a:schemeClr val="tx1"/>
                </a:solidFill>
              </a:rPr>
              <a:t>Unknow</a:t>
            </a:r>
            <a:r>
              <a:rPr lang="it-IT" dirty="0">
                <a:solidFill>
                  <a:schemeClr val="tx1"/>
                </a:solidFill>
              </a:rPr>
              <a:t> </a:t>
            </a:r>
            <a:r>
              <a:rPr lang="it-IT" dirty="0" err="1">
                <a:solidFill>
                  <a:schemeClr val="tx1"/>
                </a:solidFill>
              </a:rPr>
              <a:t>Unknows</a:t>
            </a:r>
            <a:endParaRPr lang="it-IT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2414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E4D1AF07-7715-F22B-3948-5A1FF01A6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40187" y="5272297"/>
            <a:ext cx="358171" cy="388654"/>
          </a:xfrm>
          <a:prstGeom prst="rect">
            <a:avLst/>
          </a:prstGeom>
        </p:spPr>
      </p:pic>
      <p:pic>
        <p:nvPicPr>
          <p:cNvPr id="22530" name="Picture 2" descr="Star Wars, i 10 migliori personaggi della saga - Movieplayer.it">
            <a:extLst>
              <a:ext uri="{FF2B5EF4-FFF2-40B4-BE49-F238E27FC236}">
                <a16:creationId xmlns:a16="http://schemas.microsoft.com/office/drawing/2014/main" id="{5159B30D-8BDB-E196-00BC-8EFC0654C0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593" y="188434"/>
            <a:ext cx="2870199" cy="1614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corrimento orizzontale 2">
            <a:extLst>
              <a:ext uri="{FF2B5EF4-FFF2-40B4-BE49-F238E27FC236}">
                <a16:creationId xmlns:a16="http://schemas.microsoft.com/office/drawing/2014/main" id="{A2EBD5CB-E546-B586-8A8B-47F9DD9D7096}"/>
              </a:ext>
            </a:extLst>
          </p:cNvPr>
          <p:cNvSpPr/>
          <p:nvPr/>
        </p:nvSpPr>
        <p:spPr>
          <a:xfrm>
            <a:off x="1552493" y="1880555"/>
            <a:ext cx="2130362" cy="1156932"/>
          </a:xfrm>
          <a:prstGeom prst="horizontalScroll">
            <a:avLst/>
          </a:prstGeom>
          <a:solidFill>
            <a:srgbClr val="3AC0C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dirty="0">
                <a:solidFill>
                  <a:schemeClr val="tx1"/>
                </a:solidFill>
              </a:rPr>
              <a:t>Last Responsible Moment</a:t>
            </a:r>
          </a:p>
        </p:txBody>
      </p:sp>
      <p:sp>
        <p:nvSpPr>
          <p:cNvPr id="4" name="Scorrimento orizzontale 3">
            <a:extLst>
              <a:ext uri="{FF2B5EF4-FFF2-40B4-BE49-F238E27FC236}">
                <a16:creationId xmlns:a16="http://schemas.microsoft.com/office/drawing/2014/main" id="{2160F7F7-25D5-280D-104F-7B4CE8B08585}"/>
              </a:ext>
            </a:extLst>
          </p:cNvPr>
          <p:cNvSpPr/>
          <p:nvPr/>
        </p:nvSpPr>
        <p:spPr>
          <a:xfrm>
            <a:off x="3965638" y="1880555"/>
            <a:ext cx="2130362" cy="1156932"/>
          </a:xfrm>
          <a:prstGeom prst="horizontalScroll">
            <a:avLst/>
          </a:prstGeom>
          <a:solidFill>
            <a:srgbClr val="3AC0C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Architect and </a:t>
            </a:r>
            <a:r>
              <a:rPr lang="it-IT" dirty="0" err="1">
                <a:solidFill>
                  <a:schemeClr val="tx1"/>
                </a:solidFill>
              </a:rPr>
              <a:t>develop</a:t>
            </a:r>
            <a:r>
              <a:rPr lang="it-IT" dirty="0">
                <a:solidFill>
                  <a:schemeClr val="tx1"/>
                </a:solidFill>
              </a:rPr>
              <a:t> for </a:t>
            </a:r>
            <a:r>
              <a:rPr lang="it-IT" dirty="0" err="1">
                <a:solidFill>
                  <a:schemeClr val="tx1"/>
                </a:solidFill>
              </a:rPr>
              <a:t>evolvability</a:t>
            </a:r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5" name="Scorrimento verticale 4">
            <a:extLst>
              <a:ext uri="{FF2B5EF4-FFF2-40B4-BE49-F238E27FC236}">
                <a16:creationId xmlns:a16="http://schemas.microsoft.com/office/drawing/2014/main" id="{F8C3CF6A-8ED2-C248-C5B1-AB8B6F6205A7}"/>
              </a:ext>
            </a:extLst>
          </p:cNvPr>
          <p:cNvSpPr/>
          <p:nvPr/>
        </p:nvSpPr>
        <p:spPr>
          <a:xfrm>
            <a:off x="1552493" y="3334079"/>
            <a:ext cx="2130362" cy="2835507"/>
          </a:xfrm>
          <a:prstGeom prst="verticalScroll">
            <a:avLst/>
          </a:prstGeom>
          <a:solidFill>
            <a:srgbClr val="ED217C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Take </a:t>
            </a:r>
            <a:r>
              <a:rPr lang="it-IT" dirty="0" err="1">
                <a:solidFill>
                  <a:schemeClr val="tx1"/>
                </a:solidFill>
              </a:rPr>
              <a:t>decisions</a:t>
            </a:r>
            <a:r>
              <a:rPr lang="it-IT" dirty="0">
                <a:solidFill>
                  <a:schemeClr val="tx1"/>
                </a:solidFill>
              </a:rPr>
              <a:t> </a:t>
            </a:r>
            <a:r>
              <a:rPr lang="it-IT" dirty="0" err="1">
                <a:solidFill>
                  <a:schemeClr val="tx1"/>
                </a:solidFill>
              </a:rPr>
              <a:t>at</a:t>
            </a:r>
            <a:r>
              <a:rPr lang="it-IT" dirty="0">
                <a:solidFill>
                  <a:schemeClr val="tx1"/>
                </a:solidFill>
              </a:rPr>
              <a:t> the last </a:t>
            </a:r>
            <a:r>
              <a:rPr lang="it-IT" dirty="0" err="1">
                <a:solidFill>
                  <a:schemeClr val="tx1"/>
                </a:solidFill>
              </a:rPr>
              <a:t>responsible</a:t>
            </a:r>
            <a:r>
              <a:rPr lang="it-IT" dirty="0">
                <a:solidFill>
                  <a:schemeClr val="tx1"/>
                </a:solidFill>
              </a:rPr>
              <a:t> moment, </a:t>
            </a:r>
            <a:r>
              <a:rPr lang="it-IT" dirty="0" err="1">
                <a:solidFill>
                  <a:schemeClr val="tx1"/>
                </a:solidFill>
              </a:rPr>
              <a:t>because</a:t>
            </a:r>
            <a:r>
              <a:rPr lang="it-IT" dirty="0">
                <a:solidFill>
                  <a:schemeClr val="tx1"/>
                </a:solidFill>
              </a:rPr>
              <a:t> </a:t>
            </a:r>
            <a:r>
              <a:rPr lang="it-IT" dirty="0" err="1">
                <a:solidFill>
                  <a:schemeClr val="tx1"/>
                </a:solidFill>
              </a:rPr>
              <a:t>you</a:t>
            </a:r>
            <a:r>
              <a:rPr lang="it-IT" dirty="0">
                <a:solidFill>
                  <a:schemeClr val="tx1"/>
                </a:solidFill>
              </a:rPr>
              <a:t> </a:t>
            </a:r>
            <a:r>
              <a:rPr lang="it-IT" dirty="0" err="1">
                <a:solidFill>
                  <a:schemeClr val="tx1"/>
                </a:solidFill>
              </a:rPr>
              <a:t>have</a:t>
            </a:r>
            <a:r>
              <a:rPr lang="it-IT" dirty="0">
                <a:solidFill>
                  <a:schemeClr val="tx1"/>
                </a:solidFill>
              </a:rPr>
              <a:t> the </a:t>
            </a:r>
            <a:r>
              <a:rPr lang="it-IT" dirty="0" err="1">
                <a:solidFill>
                  <a:schemeClr val="tx1"/>
                </a:solidFill>
              </a:rPr>
              <a:t>most</a:t>
            </a:r>
            <a:r>
              <a:rPr lang="it-IT" dirty="0">
                <a:solidFill>
                  <a:schemeClr val="tx1"/>
                </a:solidFill>
              </a:rPr>
              <a:t> information</a:t>
            </a:r>
          </a:p>
          <a:p>
            <a:pPr algn="ctr"/>
            <a:endParaRPr lang="it-IT" dirty="0"/>
          </a:p>
        </p:txBody>
      </p:sp>
      <p:sp>
        <p:nvSpPr>
          <p:cNvPr id="6" name="Scorrimento verticale 5">
            <a:extLst>
              <a:ext uri="{FF2B5EF4-FFF2-40B4-BE49-F238E27FC236}">
                <a16:creationId xmlns:a16="http://schemas.microsoft.com/office/drawing/2014/main" id="{5944416A-CBFF-0A50-3C9C-74897967C932}"/>
              </a:ext>
            </a:extLst>
          </p:cNvPr>
          <p:cNvSpPr/>
          <p:nvPr/>
        </p:nvSpPr>
        <p:spPr>
          <a:xfrm>
            <a:off x="3965638" y="3334078"/>
            <a:ext cx="2130362" cy="2835507"/>
          </a:xfrm>
          <a:prstGeom prst="verticalScroll">
            <a:avLst/>
          </a:prstGeom>
          <a:solidFill>
            <a:srgbClr val="ED217C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>
                <a:solidFill>
                  <a:schemeClr val="tx1"/>
                </a:solidFill>
              </a:rPr>
              <a:t>You</a:t>
            </a:r>
            <a:r>
              <a:rPr lang="it-IT" dirty="0">
                <a:solidFill>
                  <a:schemeClr val="tx1"/>
                </a:solidFill>
              </a:rPr>
              <a:t> </a:t>
            </a:r>
            <a:r>
              <a:rPr lang="it-IT" dirty="0" err="1">
                <a:solidFill>
                  <a:schemeClr val="tx1"/>
                </a:solidFill>
              </a:rPr>
              <a:t>cannot</a:t>
            </a:r>
            <a:r>
              <a:rPr lang="it-IT" dirty="0">
                <a:solidFill>
                  <a:schemeClr val="tx1"/>
                </a:solidFill>
              </a:rPr>
              <a:t> </a:t>
            </a:r>
            <a:r>
              <a:rPr lang="it-IT" dirty="0" err="1">
                <a:solidFill>
                  <a:schemeClr val="tx1"/>
                </a:solidFill>
              </a:rPr>
              <a:t>change</a:t>
            </a:r>
            <a:r>
              <a:rPr lang="it-IT" dirty="0">
                <a:solidFill>
                  <a:schemeClr val="tx1"/>
                </a:solidFill>
              </a:rPr>
              <a:t> a system </a:t>
            </a:r>
            <a:r>
              <a:rPr lang="it-IT" dirty="0" err="1">
                <a:solidFill>
                  <a:schemeClr val="tx1"/>
                </a:solidFill>
              </a:rPr>
              <a:t>you</a:t>
            </a:r>
            <a:r>
              <a:rPr lang="it-IT" dirty="0">
                <a:solidFill>
                  <a:schemeClr val="tx1"/>
                </a:solidFill>
              </a:rPr>
              <a:t> </a:t>
            </a:r>
            <a:r>
              <a:rPr lang="it-IT" dirty="0" err="1">
                <a:solidFill>
                  <a:schemeClr val="tx1"/>
                </a:solidFill>
              </a:rPr>
              <a:t>don’t</a:t>
            </a:r>
            <a:r>
              <a:rPr lang="it-IT" dirty="0">
                <a:solidFill>
                  <a:schemeClr val="tx1"/>
                </a:solidFill>
              </a:rPr>
              <a:t> </a:t>
            </a:r>
            <a:r>
              <a:rPr lang="it-IT" dirty="0" err="1">
                <a:solidFill>
                  <a:schemeClr val="tx1"/>
                </a:solidFill>
              </a:rPr>
              <a:t>understand</a:t>
            </a:r>
            <a:endParaRPr lang="it-IT" dirty="0">
              <a:solidFill>
                <a:schemeClr val="tx1"/>
              </a:solidFill>
            </a:endParaRPr>
          </a:p>
          <a:p>
            <a:pPr algn="ctr"/>
            <a:endParaRPr lang="it-IT" dirty="0"/>
          </a:p>
        </p:txBody>
      </p:sp>
      <p:sp>
        <p:nvSpPr>
          <p:cNvPr id="7" name="Scorrimento orizzontale 6">
            <a:extLst>
              <a:ext uri="{FF2B5EF4-FFF2-40B4-BE49-F238E27FC236}">
                <a16:creationId xmlns:a16="http://schemas.microsoft.com/office/drawing/2014/main" id="{588A435B-DA10-652B-CBDF-0288D1046B26}"/>
              </a:ext>
            </a:extLst>
          </p:cNvPr>
          <p:cNvSpPr/>
          <p:nvPr/>
        </p:nvSpPr>
        <p:spPr>
          <a:xfrm>
            <a:off x="6378783" y="1880555"/>
            <a:ext cx="2130362" cy="1156932"/>
          </a:xfrm>
          <a:prstGeom prst="horizontalScroll">
            <a:avLst/>
          </a:prstGeom>
          <a:solidFill>
            <a:srgbClr val="3AC0C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dirty="0" err="1">
                <a:solidFill>
                  <a:schemeClr val="tx1"/>
                </a:solidFill>
              </a:rPr>
              <a:t>Postel’s</a:t>
            </a:r>
            <a:r>
              <a:rPr lang="it-IT" sz="2000" dirty="0">
                <a:solidFill>
                  <a:schemeClr val="tx1"/>
                </a:solidFill>
              </a:rPr>
              <a:t> </a:t>
            </a:r>
            <a:r>
              <a:rPr lang="it-IT" sz="2000" dirty="0" err="1">
                <a:solidFill>
                  <a:schemeClr val="tx1"/>
                </a:solidFill>
              </a:rPr>
              <a:t>Law</a:t>
            </a:r>
            <a:endParaRPr lang="it-IT" sz="2000" dirty="0">
              <a:solidFill>
                <a:schemeClr val="tx1"/>
              </a:solidFill>
            </a:endParaRPr>
          </a:p>
        </p:txBody>
      </p:sp>
      <p:sp>
        <p:nvSpPr>
          <p:cNvPr id="9" name="Scorrimento verticale 8">
            <a:extLst>
              <a:ext uri="{FF2B5EF4-FFF2-40B4-BE49-F238E27FC236}">
                <a16:creationId xmlns:a16="http://schemas.microsoft.com/office/drawing/2014/main" id="{FABC9A9C-E302-7A3D-A86A-1711CC6BFD0F}"/>
              </a:ext>
            </a:extLst>
          </p:cNvPr>
          <p:cNvSpPr/>
          <p:nvPr/>
        </p:nvSpPr>
        <p:spPr>
          <a:xfrm>
            <a:off x="6378783" y="3334077"/>
            <a:ext cx="2130362" cy="2835507"/>
          </a:xfrm>
          <a:prstGeom prst="verticalScroll">
            <a:avLst/>
          </a:prstGeom>
          <a:solidFill>
            <a:srgbClr val="ED217C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Be conservative in </a:t>
            </a:r>
            <a:r>
              <a:rPr lang="it-IT" dirty="0" err="1">
                <a:solidFill>
                  <a:schemeClr val="tx1"/>
                </a:solidFill>
              </a:rPr>
              <a:t>what</a:t>
            </a:r>
            <a:r>
              <a:rPr lang="it-IT" dirty="0">
                <a:solidFill>
                  <a:schemeClr val="tx1"/>
                </a:solidFill>
              </a:rPr>
              <a:t> </a:t>
            </a:r>
            <a:r>
              <a:rPr lang="it-IT" dirty="0" err="1">
                <a:solidFill>
                  <a:schemeClr val="tx1"/>
                </a:solidFill>
              </a:rPr>
              <a:t>you</a:t>
            </a:r>
            <a:r>
              <a:rPr lang="it-IT" dirty="0">
                <a:solidFill>
                  <a:schemeClr val="tx1"/>
                </a:solidFill>
              </a:rPr>
              <a:t> </a:t>
            </a:r>
            <a:r>
              <a:rPr lang="it-IT" dirty="0" err="1">
                <a:solidFill>
                  <a:schemeClr val="tx1"/>
                </a:solidFill>
              </a:rPr>
              <a:t>send</a:t>
            </a:r>
            <a:r>
              <a:rPr lang="it-IT" dirty="0">
                <a:solidFill>
                  <a:schemeClr val="tx1"/>
                </a:solidFill>
              </a:rPr>
              <a:t>, be liberal in </a:t>
            </a:r>
            <a:r>
              <a:rPr lang="it-IT" dirty="0" err="1">
                <a:solidFill>
                  <a:schemeClr val="tx1"/>
                </a:solidFill>
              </a:rPr>
              <a:t>what</a:t>
            </a:r>
            <a:r>
              <a:rPr lang="it-IT" dirty="0">
                <a:solidFill>
                  <a:schemeClr val="tx1"/>
                </a:solidFill>
              </a:rPr>
              <a:t> </a:t>
            </a:r>
            <a:r>
              <a:rPr lang="it-IT" dirty="0" err="1">
                <a:solidFill>
                  <a:schemeClr val="tx1"/>
                </a:solidFill>
              </a:rPr>
              <a:t>you</a:t>
            </a:r>
            <a:r>
              <a:rPr lang="it-IT" dirty="0">
                <a:solidFill>
                  <a:schemeClr val="tx1"/>
                </a:solidFill>
              </a:rPr>
              <a:t> </a:t>
            </a:r>
            <a:r>
              <a:rPr lang="it-IT" dirty="0" err="1">
                <a:solidFill>
                  <a:schemeClr val="tx1"/>
                </a:solidFill>
              </a:rPr>
              <a:t>accept</a:t>
            </a:r>
            <a:endParaRPr lang="it-IT" dirty="0">
              <a:solidFill>
                <a:schemeClr val="tx1"/>
              </a:solidFill>
            </a:endParaRPr>
          </a:p>
          <a:p>
            <a:pPr algn="ctr"/>
            <a:endParaRPr lang="it-IT" dirty="0"/>
          </a:p>
        </p:txBody>
      </p:sp>
      <p:sp>
        <p:nvSpPr>
          <p:cNvPr id="10" name="Scorrimento orizzontale 9">
            <a:extLst>
              <a:ext uri="{FF2B5EF4-FFF2-40B4-BE49-F238E27FC236}">
                <a16:creationId xmlns:a16="http://schemas.microsoft.com/office/drawing/2014/main" id="{DACD02CC-BB5C-9B41-5DA8-C6EAA7814771}"/>
              </a:ext>
            </a:extLst>
          </p:cNvPr>
          <p:cNvSpPr/>
          <p:nvPr/>
        </p:nvSpPr>
        <p:spPr>
          <a:xfrm>
            <a:off x="8791929" y="1880555"/>
            <a:ext cx="2130362" cy="1156932"/>
          </a:xfrm>
          <a:prstGeom prst="horizontalScroll">
            <a:avLst/>
          </a:prstGeom>
          <a:solidFill>
            <a:srgbClr val="3AC0C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dirty="0" err="1">
                <a:solidFill>
                  <a:schemeClr val="tx1"/>
                </a:solidFill>
              </a:rPr>
              <a:t>Conway’s</a:t>
            </a:r>
            <a:r>
              <a:rPr lang="it-IT" sz="2000" dirty="0">
                <a:solidFill>
                  <a:schemeClr val="tx1"/>
                </a:solidFill>
              </a:rPr>
              <a:t> </a:t>
            </a:r>
            <a:r>
              <a:rPr lang="it-IT" sz="2000" dirty="0" err="1">
                <a:solidFill>
                  <a:schemeClr val="tx1"/>
                </a:solidFill>
              </a:rPr>
              <a:t>Law</a:t>
            </a:r>
            <a:endParaRPr lang="it-IT" sz="2000" dirty="0">
              <a:solidFill>
                <a:schemeClr val="tx1"/>
              </a:solidFill>
            </a:endParaRPr>
          </a:p>
        </p:txBody>
      </p:sp>
      <p:sp>
        <p:nvSpPr>
          <p:cNvPr id="11" name="Scorrimento verticale 10">
            <a:extLst>
              <a:ext uri="{FF2B5EF4-FFF2-40B4-BE49-F238E27FC236}">
                <a16:creationId xmlns:a16="http://schemas.microsoft.com/office/drawing/2014/main" id="{6A381D0B-7ECA-5658-AB7D-10EAD76FF9F6}"/>
              </a:ext>
            </a:extLst>
          </p:cNvPr>
          <p:cNvSpPr/>
          <p:nvPr/>
        </p:nvSpPr>
        <p:spPr>
          <a:xfrm>
            <a:off x="8791929" y="3334077"/>
            <a:ext cx="2130362" cy="2835507"/>
          </a:xfrm>
          <a:prstGeom prst="verticalScroll">
            <a:avLst/>
          </a:prstGeom>
          <a:solidFill>
            <a:srgbClr val="ED217C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 err="1">
                <a:solidFill>
                  <a:schemeClr val="tx1"/>
                </a:solidFill>
              </a:rPr>
              <a:t>Communication</a:t>
            </a:r>
            <a:r>
              <a:rPr lang="it-IT" sz="1600" dirty="0">
                <a:solidFill>
                  <a:schemeClr val="tx1"/>
                </a:solidFill>
              </a:rPr>
              <a:t> patterns</a:t>
            </a:r>
          </a:p>
          <a:p>
            <a:pPr algn="ctr"/>
            <a:endParaRPr lang="it-IT" dirty="0"/>
          </a:p>
        </p:txBody>
      </p:sp>
      <p:sp>
        <p:nvSpPr>
          <p:cNvPr id="12" name="Scorrimento orizzontale 11">
            <a:extLst>
              <a:ext uri="{FF2B5EF4-FFF2-40B4-BE49-F238E27FC236}">
                <a16:creationId xmlns:a16="http://schemas.microsoft.com/office/drawing/2014/main" id="{0278ED24-05C4-10CB-C53D-3C372E7B94EE}"/>
              </a:ext>
            </a:extLst>
          </p:cNvPr>
          <p:cNvSpPr/>
          <p:nvPr/>
        </p:nvSpPr>
        <p:spPr>
          <a:xfrm>
            <a:off x="3597216" y="255653"/>
            <a:ext cx="7947806" cy="1259633"/>
          </a:xfrm>
          <a:prstGeom prst="horizontalScroll">
            <a:avLst/>
          </a:prstGeom>
          <a:solidFill>
            <a:srgbClr val="3AC0C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dirty="0" err="1">
                <a:solidFill>
                  <a:schemeClr val="bg1"/>
                </a:solidFill>
              </a:rPr>
              <a:t>Principles</a:t>
            </a:r>
            <a:endParaRPr lang="it-IT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4480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9" grpId="0" animBg="1"/>
      <p:bldP spid="10" grpId="0" animBg="1"/>
      <p:bldP spid="11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Obi-Wan Kenobi, i giovani Luke Skywalker e Leia Organa nella serie Disney+">
            <a:extLst>
              <a:ext uri="{FF2B5EF4-FFF2-40B4-BE49-F238E27FC236}">
                <a16:creationId xmlns:a16="http://schemas.microsoft.com/office/drawing/2014/main" id="{93D31DE2-BE05-252A-B1FC-C51E3C43C5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9820" y="2475781"/>
            <a:ext cx="5223082" cy="3921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umetto: ovale 7">
            <a:extLst>
              <a:ext uri="{FF2B5EF4-FFF2-40B4-BE49-F238E27FC236}">
                <a16:creationId xmlns:a16="http://schemas.microsoft.com/office/drawing/2014/main" id="{29649CD4-444F-3CDA-43E3-7DD687D7D57B}"/>
              </a:ext>
            </a:extLst>
          </p:cNvPr>
          <p:cNvSpPr/>
          <p:nvPr/>
        </p:nvSpPr>
        <p:spPr>
          <a:xfrm>
            <a:off x="5469148" y="85933"/>
            <a:ext cx="6513228" cy="2134754"/>
          </a:xfrm>
          <a:prstGeom prst="wedgeEllipseCallout">
            <a:avLst/>
          </a:prstGeom>
          <a:solidFill>
            <a:srgbClr val="3AC0C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3200" i="1" dirty="0" err="1">
                <a:solidFill>
                  <a:schemeClr val="tx1"/>
                </a:solidFill>
              </a:rPr>
              <a:t>Have</a:t>
            </a:r>
            <a:r>
              <a:rPr lang="it-IT" sz="3200" i="1" dirty="0">
                <a:solidFill>
                  <a:schemeClr val="tx1"/>
                </a:solidFill>
              </a:rPr>
              <a:t> </a:t>
            </a:r>
            <a:r>
              <a:rPr lang="it-IT" sz="3200" i="1" dirty="0" err="1">
                <a:solidFill>
                  <a:schemeClr val="tx1"/>
                </a:solidFill>
              </a:rPr>
              <a:t>you</a:t>
            </a:r>
            <a:r>
              <a:rPr lang="it-IT" sz="3200" i="1" dirty="0">
                <a:solidFill>
                  <a:schemeClr val="tx1"/>
                </a:solidFill>
              </a:rPr>
              <a:t> </a:t>
            </a:r>
            <a:r>
              <a:rPr lang="it-IT" sz="3200" i="1" dirty="0" err="1">
                <a:solidFill>
                  <a:schemeClr val="tx1"/>
                </a:solidFill>
              </a:rPr>
              <a:t>never</a:t>
            </a:r>
            <a:r>
              <a:rPr lang="it-IT" sz="3200" i="1" dirty="0">
                <a:solidFill>
                  <a:schemeClr val="tx1"/>
                </a:solidFill>
              </a:rPr>
              <a:t> </a:t>
            </a:r>
            <a:r>
              <a:rPr lang="it-IT" sz="3200" i="1" dirty="0" err="1">
                <a:solidFill>
                  <a:schemeClr val="tx1"/>
                </a:solidFill>
              </a:rPr>
              <a:t>heard</a:t>
            </a:r>
            <a:r>
              <a:rPr lang="it-IT" sz="3200" i="1" dirty="0">
                <a:solidFill>
                  <a:schemeClr val="tx1"/>
                </a:solidFill>
              </a:rPr>
              <a:t> of «Modular Architecture»?</a:t>
            </a:r>
            <a:endParaRPr lang="it-IT" sz="3200" dirty="0">
              <a:solidFill>
                <a:schemeClr val="tx1"/>
              </a:solidFill>
            </a:endParaRP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E4D1AF07-7715-F22B-3948-5A1FF01A6B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40187" y="5272297"/>
            <a:ext cx="358171" cy="388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65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E4D1AF07-7715-F22B-3948-5A1FF01A6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40187" y="5272297"/>
            <a:ext cx="358171" cy="388654"/>
          </a:xfrm>
          <a:prstGeom prst="rect">
            <a:avLst/>
          </a:prstGeom>
        </p:spPr>
      </p:pic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E7FEE1E3-3B3B-DA82-CECF-F347017F1C0E}"/>
              </a:ext>
            </a:extLst>
          </p:cNvPr>
          <p:cNvSpPr/>
          <p:nvPr/>
        </p:nvSpPr>
        <p:spPr>
          <a:xfrm>
            <a:off x="2119707" y="2395088"/>
            <a:ext cx="6876288" cy="3818444"/>
          </a:xfrm>
          <a:prstGeom prst="roundRect">
            <a:avLst/>
          </a:prstGeom>
          <a:ln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E13895F6-2D53-16BC-68C5-4DD8C76C38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37911" y="3535594"/>
            <a:ext cx="990686" cy="1036410"/>
          </a:xfrm>
          <a:prstGeom prst="rect">
            <a:avLst/>
          </a:prstGeom>
        </p:spPr>
      </p:pic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EBFEE68E-D12E-16A2-4B4B-FA4A4B33A17D}"/>
              </a:ext>
            </a:extLst>
          </p:cNvPr>
          <p:cNvSpPr/>
          <p:nvPr/>
        </p:nvSpPr>
        <p:spPr>
          <a:xfrm>
            <a:off x="2659203" y="2676059"/>
            <a:ext cx="1911092" cy="859536"/>
          </a:xfrm>
          <a:prstGeom prst="roundRect">
            <a:avLst/>
          </a:prstGeom>
          <a:solidFill>
            <a:srgbClr val="3AC0C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Accounts</a:t>
            </a:r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754696DA-577E-6042-76A2-6BDD965515DB}"/>
              </a:ext>
            </a:extLst>
          </p:cNvPr>
          <p:cNvSpPr/>
          <p:nvPr/>
        </p:nvSpPr>
        <p:spPr>
          <a:xfrm>
            <a:off x="2659203" y="5073025"/>
            <a:ext cx="6077710" cy="859536"/>
          </a:xfrm>
          <a:prstGeom prst="roundRect">
            <a:avLst/>
          </a:prstGeom>
          <a:solidFill>
            <a:srgbClr val="ED217C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In-Memory Event Bus</a:t>
            </a: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85E52009-47F2-6B74-B631-2B686A50984A}"/>
              </a:ext>
            </a:extLst>
          </p:cNvPr>
          <p:cNvSpPr/>
          <p:nvPr/>
        </p:nvSpPr>
        <p:spPr>
          <a:xfrm>
            <a:off x="4695267" y="2676059"/>
            <a:ext cx="1911092" cy="859536"/>
          </a:xfrm>
          <a:prstGeom prst="roundRect">
            <a:avLst/>
          </a:prstGeom>
          <a:solidFill>
            <a:srgbClr val="3AC0C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Payments</a:t>
            </a:r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DF38591E-2642-C0E1-ADE5-1CDA8F21B45F}"/>
              </a:ext>
            </a:extLst>
          </p:cNvPr>
          <p:cNvSpPr/>
          <p:nvPr/>
        </p:nvSpPr>
        <p:spPr>
          <a:xfrm>
            <a:off x="6825825" y="2676059"/>
            <a:ext cx="1911092" cy="859536"/>
          </a:xfrm>
          <a:prstGeom prst="roundRect">
            <a:avLst/>
          </a:prstGeom>
          <a:solidFill>
            <a:srgbClr val="3AC0C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Admin</a:t>
            </a: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2EC8786E-8EB2-6DB4-4E5E-5156DCD3D1CC}"/>
              </a:ext>
            </a:extLst>
          </p:cNvPr>
          <p:cNvSpPr/>
          <p:nvPr/>
        </p:nvSpPr>
        <p:spPr>
          <a:xfrm>
            <a:off x="2659203" y="3816566"/>
            <a:ext cx="1911092" cy="859536"/>
          </a:xfrm>
          <a:prstGeom prst="roundRect">
            <a:avLst/>
          </a:prstGeom>
          <a:solidFill>
            <a:srgbClr val="3AC0C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Sales</a:t>
            </a:r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B7AEBD4E-4F8F-67B7-60BF-FE5BA79CCFBF}"/>
              </a:ext>
            </a:extLst>
          </p:cNvPr>
          <p:cNvSpPr/>
          <p:nvPr/>
        </p:nvSpPr>
        <p:spPr>
          <a:xfrm>
            <a:off x="4695267" y="3816566"/>
            <a:ext cx="1911092" cy="859536"/>
          </a:xfrm>
          <a:prstGeom prst="roundRect">
            <a:avLst/>
          </a:prstGeom>
          <a:solidFill>
            <a:srgbClr val="3AC0C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Warehouses</a:t>
            </a:r>
            <a:endParaRPr lang="it-IT" dirty="0"/>
          </a:p>
        </p:txBody>
      </p:sp>
      <p:sp>
        <p:nvSpPr>
          <p:cNvPr id="12" name="Rettangolo con angoli arrotondati 11">
            <a:extLst>
              <a:ext uri="{FF2B5EF4-FFF2-40B4-BE49-F238E27FC236}">
                <a16:creationId xmlns:a16="http://schemas.microsoft.com/office/drawing/2014/main" id="{46A584C5-2A2B-586F-C63F-517348B5B5D7}"/>
              </a:ext>
            </a:extLst>
          </p:cNvPr>
          <p:cNvSpPr/>
          <p:nvPr/>
        </p:nvSpPr>
        <p:spPr>
          <a:xfrm>
            <a:off x="6825825" y="3816566"/>
            <a:ext cx="1911092" cy="859536"/>
          </a:xfrm>
          <a:prstGeom prst="roundRect">
            <a:avLst/>
          </a:prstGeom>
          <a:solidFill>
            <a:srgbClr val="3AC0C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Purchases</a:t>
            </a:r>
            <a:endParaRPr lang="it-IT" dirty="0"/>
          </a:p>
        </p:txBody>
      </p:sp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270BE742-5AA4-8EB4-73B8-75C433443C30}"/>
              </a:ext>
            </a:extLst>
          </p:cNvPr>
          <p:cNvCxnSpPr>
            <a:cxnSpLocks/>
          </p:cNvCxnSpPr>
          <p:nvPr/>
        </p:nvCxnSpPr>
        <p:spPr>
          <a:xfrm>
            <a:off x="8995995" y="3911118"/>
            <a:ext cx="4655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60633DFE-D217-3614-4E21-4F592E482493}"/>
              </a:ext>
            </a:extLst>
          </p:cNvPr>
          <p:cNvCxnSpPr>
            <a:cxnSpLocks/>
          </p:cNvCxnSpPr>
          <p:nvPr/>
        </p:nvCxnSpPr>
        <p:spPr>
          <a:xfrm flipH="1">
            <a:off x="8995995" y="4246334"/>
            <a:ext cx="4655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DB7074BA-BF00-2667-0532-E05F9C91D95A}"/>
              </a:ext>
            </a:extLst>
          </p:cNvPr>
          <p:cNvCxnSpPr>
            <a:cxnSpLocks/>
          </p:cNvCxnSpPr>
          <p:nvPr/>
        </p:nvCxnSpPr>
        <p:spPr>
          <a:xfrm>
            <a:off x="2960955" y="3535595"/>
            <a:ext cx="0" cy="1537430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Connettore 2 15">
            <a:extLst>
              <a:ext uri="{FF2B5EF4-FFF2-40B4-BE49-F238E27FC236}">
                <a16:creationId xmlns:a16="http://schemas.microsoft.com/office/drawing/2014/main" id="{7E988F5A-AAB5-7DA4-7248-A21B624C69BE}"/>
              </a:ext>
            </a:extLst>
          </p:cNvPr>
          <p:cNvCxnSpPr>
            <a:cxnSpLocks/>
          </p:cNvCxnSpPr>
          <p:nvPr/>
        </p:nvCxnSpPr>
        <p:spPr>
          <a:xfrm>
            <a:off x="4933011" y="3535595"/>
            <a:ext cx="0" cy="1537430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Connettore 2 16">
            <a:extLst>
              <a:ext uri="{FF2B5EF4-FFF2-40B4-BE49-F238E27FC236}">
                <a16:creationId xmlns:a16="http://schemas.microsoft.com/office/drawing/2014/main" id="{97908704-3539-6C2E-A43D-34460A425454}"/>
              </a:ext>
            </a:extLst>
          </p:cNvPr>
          <p:cNvCxnSpPr>
            <a:cxnSpLocks/>
          </p:cNvCxnSpPr>
          <p:nvPr/>
        </p:nvCxnSpPr>
        <p:spPr>
          <a:xfrm>
            <a:off x="7072707" y="3535595"/>
            <a:ext cx="0" cy="1537430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Connettore 2 17">
            <a:extLst>
              <a:ext uri="{FF2B5EF4-FFF2-40B4-BE49-F238E27FC236}">
                <a16:creationId xmlns:a16="http://schemas.microsoft.com/office/drawing/2014/main" id="{5FD1E99C-28D4-8A05-DDE4-8B58AF05E216}"/>
              </a:ext>
            </a:extLst>
          </p:cNvPr>
          <p:cNvCxnSpPr>
            <a:cxnSpLocks/>
          </p:cNvCxnSpPr>
          <p:nvPr/>
        </p:nvCxnSpPr>
        <p:spPr>
          <a:xfrm flipV="1">
            <a:off x="3143835" y="3535595"/>
            <a:ext cx="0" cy="1537430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0476A525-0444-CF8D-D489-E2D1A2EA5627}"/>
              </a:ext>
            </a:extLst>
          </p:cNvPr>
          <p:cNvCxnSpPr>
            <a:cxnSpLocks/>
          </p:cNvCxnSpPr>
          <p:nvPr/>
        </p:nvCxnSpPr>
        <p:spPr>
          <a:xfrm flipV="1">
            <a:off x="5198187" y="3507523"/>
            <a:ext cx="0" cy="1537430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Connettore 2 19">
            <a:extLst>
              <a:ext uri="{FF2B5EF4-FFF2-40B4-BE49-F238E27FC236}">
                <a16:creationId xmlns:a16="http://schemas.microsoft.com/office/drawing/2014/main" id="{3496D86F-0E6B-7187-8B5F-320185408265}"/>
              </a:ext>
            </a:extLst>
          </p:cNvPr>
          <p:cNvCxnSpPr>
            <a:cxnSpLocks/>
          </p:cNvCxnSpPr>
          <p:nvPr/>
        </p:nvCxnSpPr>
        <p:spPr>
          <a:xfrm flipV="1">
            <a:off x="7347027" y="3535594"/>
            <a:ext cx="0" cy="1537430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Connettore 2 20">
            <a:extLst>
              <a:ext uri="{FF2B5EF4-FFF2-40B4-BE49-F238E27FC236}">
                <a16:creationId xmlns:a16="http://schemas.microsoft.com/office/drawing/2014/main" id="{81D157EF-F716-733A-7000-B5DD3F64DA1F}"/>
              </a:ext>
            </a:extLst>
          </p:cNvPr>
          <p:cNvCxnSpPr>
            <a:cxnSpLocks/>
          </p:cNvCxnSpPr>
          <p:nvPr/>
        </p:nvCxnSpPr>
        <p:spPr>
          <a:xfrm flipV="1">
            <a:off x="4274643" y="4676102"/>
            <a:ext cx="0" cy="368853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Connettore 2 21">
            <a:extLst>
              <a:ext uri="{FF2B5EF4-FFF2-40B4-BE49-F238E27FC236}">
                <a16:creationId xmlns:a16="http://schemas.microsoft.com/office/drawing/2014/main" id="{B23AD6D9-DB84-A059-0859-187D6614E199}"/>
              </a:ext>
            </a:extLst>
          </p:cNvPr>
          <p:cNvCxnSpPr>
            <a:cxnSpLocks/>
          </p:cNvCxnSpPr>
          <p:nvPr/>
        </p:nvCxnSpPr>
        <p:spPr>
          <a:xfrm flipV="1">
            <a:off x="6393003" y="4676101"/>
            <a:ext cx="0" cy="368853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Connettore 2 22">
            <a:extLst>
              <a:ext uri="{FF2B5EF4-FFF2-40B4-BE49-F238E27FC236}">
                <a16:creationId xmlns:a16="http://schemas.microsoft.com/office/drawing/2014/main" id="{FB10E419-153A-4B9D-59FA-DAD283379F51}"/>
              </a:ext>
            </a:extLst>
          </p:cNvPr>
          <p:cNvCxnSpPr>
            <a:cxnSpLocks/>
          </p:cNvCxnSpPr>
          <p:nvPr/>
        </p:nvCxnSpPr>
        <p:spPr>
          <a:xfrm flipV="1">
            <a:off x="8459547" y="4676100"/>
            <a:ext cx="0" cy="368853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4" name="Connettore 2 23">
            <a:extLst>
              <a:ext uri="{FF2B5EF4-FFF2-40B4-BE49-F238E27FC236}">
                <a16:creationId xmlns:a16="http://schemas.microsoft.com/office/drawing/2014/main" id="{E4F0AB50-3E5F-C3EA-50C1-96B3DBF85DC9}"/>
              </a:ext>
            </a:extLst>
          </p:cNvPr>
          <p:cNvCxnSpPr>
            <a:cxnSpLocks/>
          </p:cNvCxnSpPr>
          <p:nvPr/>
        </p:nvCxnSpPr>
        <p:spPr>
          <a:xfrm>
            <a:off x="4091763" y="4676100"/>
            <a:ext cx="0" cy="396925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" name="Connettore 2 24">
            <a:extLst>
              <a:ext uri="{FF2B5EF4-FFF2-40B4-BE49-F238E27FC236}">
                <a16:creationId xmlns:a16="http://schemas.microsoft.com/office/drawing/2014/main" id="{C71E2DA4-69AC-8398-16AA-04E17796D151}"/>
              </a:ext>
            </a:extLst>
          </p:cNvPr>
          <p:cNvCxnSpPr>
            <a:cxnSpLocks/>
          </p:cNvCxnSpPr>
          <p:nvPr/>
        </p:nvCxnSpPr>
        <p:spPr>
          <a:xfrm>
            <a:off x="6200979" y="4676099"/>
            <a:ext cx="0" cy="396925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Connettore 2 25">
            <a:extLst>
              <a:ext uri="{FF2B5EF4-FFF2-40B4-BE49-F238E27FC236}">
                <a16:creationId xmlns:a16="http://schemas.microsoft.com/office/drawing/2014/main" id="{EE07AB49-EDE1-0364-824E-E932EF0C679F}"/>
              </a:ext>
            </a:extLst>
          </p:cNvPr>
          <p:cNvCxnSpPr>
            <a:cxnSpLocks/>
          </p:cNvCxnSpPr>
          <p:nvPr/>
        </p:nvCxnSpPr>
        <p:spPr>
          <a:xfrm>
            <a:off x="8266003" y="4679422"/>
            <a:ext cx="0" cy="396925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9698" name="Picture 2" descr="Ecco tutti i 12 e ultimi membri del Consiglio Jedi in Episodio III ⋆ Star  Wars">
            <a:extLst>
              <a:ext uri="{FF2B5EF4-FFF2-40B4-BE49-F238E27FC236}">
                <a16:creationId xmlns:a16="http://schemas.microsoft.com/office/drawing/2014/main" id="{9F7E9BCF-C4EF-4DE0-EE80-6BDF5CE098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275" y="244876"/>
            <a:ext cx="4306497" cy="1829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8111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7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80D68443-AEAE-BCE9-7003-8BFD2B2612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74692" y="990249"/>
            <a:ext cx="358171" cy="388654"/>
          </a:xfrm>
          <a:prstGeom prst="rect">
            <a:avLst/>
          </a:prstGeom>
        </p:spPr>
      </p:pic>
      <p:pic>
        <p:nvPicPr>
          <p:cNvPr id="13314" name="Picture 2" descr="Le guerre stellari e la guerra reale - Battaglie nello Spazio ⋆ Star Wars">
            <a:extLst>
              <a:ext uri="{FF2B5EF4-FFF2-40B4-BE49-F238E27FC236}">
                <a16:creationId xmlns:a16="http://schemas.microsoft.com/office/drawing/2014/main" id="{86162F39-3942-D808-7A32-E74285750B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8816" y="2152648"/>
            <a:ext cx="9303290" cy="4041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nda 3">
            <a:extLst>
              <a:ext uri="{FF2B5EF4-FFF2-40B4-BE49-F238E27FC236}">
                <a16:creationId xmlns:a16="http://schemas.microsoft.com/office/drawing/2014/main" id="{3C927C99-6771-8B2C-169F-953784B27239}"/>
              </a:ext>
            </a:extLst>
          </p:cNvPr>
          <p:cNvSpPr/>
          <p:nvPr/>
        </p:nvSpPr>
        <p:spPr>
          <a:xfrm>
            <a:off x="4641011" y="267419"/>
            <a:ext cx="5624423" cy="1595887"/>
          </a:xfrm>
          <a:prstGeom prst="wave">
            <a:avLst/>
          </a:prstGeom>
          <a:solidFill>
            <a:srgbClr val="3AC0C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400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7773633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80D68443-AEAE-BCE9-7003-8BFD2B2612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40187" y="2827676"/>
            <a:ext cx="358171" cy="388654"/>
          </a:xfrm>
          <a:prstGeom prst="rect">
            <a:avLst/>
          </a:prstGeom>
        </p:spPr>
      </p:pic>
      <p:sp>
        <p:nvSpPr>
          <p:cNvPr id="2" name="Scorrimento orizzontale 1">
            <a:extLst>
              <a:ext uri="{FF2B5EF4-FFF2-40B4-BE49-F238E27FC236}">
                <a16:creationId xmlns:a16="http://schemas.microsoft.com/office/drawing/2014/main" id="{3CA6BFCB-E620-1956-A36B-6767B8B92D86}"/>
              </a:ext>
            </a:extLst>
          </p:cNvPr>
          <p:cNvSpPr/>
          <p:nvPr/>
        </p:nvSpPr>
        <p:spPr>
          <a:xfrm>
            <a:off x="569343" y="163902"/>
            <a:ext cx="11188461" cy="1518249"/>
          </a:xfrm>
          <a:prstGeom prst="horizontalScroll">
            <a:avLst/>
          </a:prstGeom>
          <a:solidFill>
            <a:srgbClr val="3AC0C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6000" dirty="0"/>
              <a:t>I Sacri Testi</a:t>
            </a:r>
          </a:p>
        </p:txBody>
      </p:sp>
      <p:pic>
        <p:nvPicPr>
          <p:cNvPr id="3" name="Immagine 2">
            <a:hlinkClick r:id="rId3"/>
            <a:extLst>
              <a:ext uri="{FF2B5EF4-FFF2-40B4-BE49-F238E27FC236}">
                <a16:creationId xmlns:a16="http://schemas.microsoft.com/office/drawing/2014/main" id="{D42D66D7-2244-E1C5-7F8A-C445C1F710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517" y="1924754"/>
            <a:ext cx="1546665" cy="2341479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68FF0851-57B1-39A1-0AD9-A5D56496A1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05851" y="1892154"/>
            <a:ext cx="1849467" cy="2406678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7CF1BE15-59A9-DC95-56FD-E81734CB79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61755" y="1889190"/>
            <a:ext cx="1819828" cy="2412606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AC344726-DF1F-94CC-57BD-654733DDF5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23258" y="1895118"/>
            <a:ext cx="1819828" cy="2400750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691970E7-6567-4943-5162-AA99B6A0132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73987" y="1905705"/>
            <a:ext cx="1730602" cy="2379577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3FA03E81-0A40-2DA8-2C7E-335EF74C0569}"/>
              </a:ext>
            </a:extLst>
          </p:cNvPr>
          <p:cNvSpPr txBox="1"/>
          <p:nvPr/>
        </p:nvSpPr>
        <p:spPr>
          <a:xfrm>
            <a:off x="2486569" y="4825410"/>
            <a:ext cx="6527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hlinkClick r:id="rId9"/>
              </a:rPr>
              <a:t>No Silver Bullet - </a:t>
            </a:r>
            <a:r>
              <a:rPr lang="en-US" i="0" dirty="0">
                <a:solidFill>
                  <a:srgbClr val="202122"/>
                </a:solidFill>
                <a:effectLst/>
                <a:hlinkClick r:id="rId9"/>
              </a:rPr>
              <a:t>Essence and Accident in Software Engineering</a:t>
            </a:r>
            <a:endParaRPr lang="it-IT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186F70D7-1BBF-DDD0-8548-C85242CFCF5B}"/>
              </a:ext>
            </a:extLst>
          </p:cNvPr>
          <p:cNvSpPr txBox="1"/>
          <p:nvPr/>
        </p:nvSpPr>
        <p:spPr>
          <a:xfrm>
            <a:off x="2486570" y="5404746"/>
            <a:ext cx="6527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hlinkClick r:id="rId10"/>
              </a:rPr>
              <a:t>Fitness </a:t>
            </a:r>
            <a:r>
              <a:rPr lang="it-IT" dirty="0" err="1">
                <a:hlinkClick r:id="rId10"/>
              </a:rPr>
              <a:t>function-driven</a:t>
            </a:r>
            <a:r>
              <a:rPr lang="it-IT" dirty="0">
                <a:hlinkClick r:id="rId10"/>
              </a:rPr>
              <a:t> </a:t>
            </a:r>
            <a:r>
              <a:rPr lang="it-IT" dirty="0" err="1">
                <a:hlinkClick r:id="rId10"/>
              </a:rPr>
              <a:t>development</a:t>
            </a:r>
            <a:endParaRPr lang="it-IT" dirty="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93290264-EC6B-21A6-6CF7-7AB16F65CA9B}"/>
              </a:ext>
            </a:extLst>
          </p:cNvPr>
          <p:cNvSpPr txBox="1"/>
          <p:nvPr/>
        </p:nvSpPr>
        <p:spPr>
          <a:xfrm>
            <a:off x="2486570" y="5984081"/>
            <a:ext cx="6527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hlinkClick r:id="rId11"/>
              </a:rPr>
              <a:t>Five</a:t>
            </a:r>
            <a:r>
              <a:rPr lang="it-IT" dirty="0">
                <a:hlinkClick r:id="rId11"/>
              </a:rPr>
              <a:t> Level of </a:t>
            </a:r>
            <a:r>
              <a:rPr lang="it-IT" dirty="0" err="1">
                <a:hlinkClick r:id="rId11"/>
              </a:rPr>
              <a:t>Ignorance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7804250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649396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17067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80D68443-AEAE-BCE9-7003-8BFD2B2612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40187" y="2827676"/>
            <a:ext cx="358171" cy="388654"/>
          </a:xfrm>
          <a:prstGeom prst="rect">
            <a:avLst/>
          </a:prstGeom>
        </p:spPr>
      </p:pic>
      <p:pic>
        <p:nvPicPr>
          <p:cNvPr id="2" name="Picture 2" descr="GitHub Logomark">
            <a:extLst>
              <a:ext uri="{FF2B5EF4-FFF2-40B4-BE49-F238E27FC236}">
                <a16:creationId xmlns:a16="http://schemas.microsoft.com/office/drawing/2014/main" id="{53253E9B-BBBF-87DF-7EC6-0F2579A6A2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3774" y="5035262"/>
            <a:ext cx="392173" cy="392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A93C4D50-A0E2-43A2-BDD6-E78F98374D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3774" y="4679647"/>
            <a:ext cx="392173" cy="334963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EC9D1E81-CB5B-0D0F-B42C-5B1422A9BE83}"/>
              </a:ext>
            </a:extLst>
          </p:cNvPr>
          <p:cNvSpPr txBox="1"/>
          <p:nvPr/>
        </p:nvSpPr>
        <p:spPr>
          <a:xfrm>
            <a:off x="2721835" y="4602446"/>
            <a:ext cx="3240281" cy="4893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it-IT" sz="1400" dirty="0">
                <a:hlinkClick r:id="rId5"/>
              </a:rPr>
              <a:t>alberto.acerbis@intre.it</a:t>
            </a:r>
            <a:endParaRPr lang="it-IT" sz="1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91946DC9-D738-B053-007F-B0AA2CA305EC}"/>
              </a:ext>
            </a:extLst>
          </p:cNvPr>
          <p:cNvSpPr txBox="1"/>
          <p:nvPr/>
        </p:nvSpPr>
        <p:spPr>
          <a:xfrm>
            <a:off x="2721835" y="4986666"/>
            <a:ext cx="3337295" cy="4893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it-IT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linkClick r:id="rId6"/>
              </a:rPr>
              <a:t>https://github.com/brewup</a:t>
            </a:r>
            <a:endParaRPr lang="it-IT" sz="1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BAEA0469-75E9-9694-7C73-5B0549410755}"/>
              </a:ext>
            </a:extLst>
          </p:cNvPr>
          <p:cNvSpPr txBox="1"/>
          <p:nvPr/>
        </p:nvSpPr>
        <p:spPr>
          <a:xfrm>
            <a:off x="2721835" y="5451285"/>
            <a:ext cx="3794322" cy="4893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it-IT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linkClick r:id="rId7"/>
              </a:rPr>
              <a:t>https://github.com/cqrs-muflone</a:t>
            </a:r>
            <a:endParaRPr lang="it-IT" sz="1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8" name="Picture 2" descr="GitHub Logomark">
            <a:extLst>
              <a:ext uri="{FF2B5EF4-FFF2-40B4-BE49-F238E27FC236}">
                <a16:creationId xmlns:a16="http://schemas.microsoft.com/office/drawing/2014/main" id="{8ADBAD7F-FF2B-DD0E-4A46-4519DC8982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1582" y="5908566"/>
            <a:ext cx="392173" cy="392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59DB1592-8269-091E-2692-955EE3EC2C92}"/>
              </a:ext>
            </a:extLst>
          </p:cNvPr>
          <p:cNvSpPr txBox="1"/>
          <p:nvPr/>
        </p:nvSpPr>
        <p:spPr>
          <a:xfrm>
            <a:off x="2721835" y="5859970"/>
            <a:ext cx="3794322" cy="4893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it-IT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linkClick r:id="rId8"/>
              </a:rPr>
              <a:t>https://github.com/ace68</a:t>
            </a:r>
            <a:endParaRPr lang="it-IT" sz="1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2FCFD04F-A0CB-CD5E-B5E6-377A22E7F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60795" y="5492241"/>
            <a:ext cx="407452" cy="407452"/>
          </a:xfrm>
          <a:prstGeom prst="rect">
            <a:avLst/>
          </a:prstGeom>
        </p:spPr>
      </p:pic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6089A0AF-862C-663D-1C4C-DE7E21CB9714}"/>
              </a:ext>
            </a:extLst>
          </p:cNvPr>
          <p:cNvSpPr txBox="1">
            <a:spLocks/>
          </p:cNvSpPr>
          <p:nvPr/>
        </p:nvSpPr>
        <p:spPr>
          <a:xfrm>
            <a:off x="8930797" y="5624217"/>
            <a:ext cx="2709390" cy="48936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2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it-IT" dirty="0">
                <a:hlinkClick r:id="rId10"/>
              </a:rPr>
              <a:t>Alberto Acerbis</a:t>
            </a:r>
            <a:endParaRPr lang="it-IT" dirty="0"/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8FFC02BE-06C1-488A-DE54-7D423C69AD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6335" y="4791995"/>
            <a:ext cx="794463" cy="794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Microsoft Certified: Azure Solutions Architect Expert (Legacy)">
            <a:extLst>
              <a:ext uri="{FF2B5EF4-FFF2-40B4-BE49-F238E27FC236}">
                <a16:creationId xmlns:a16="http://schemas.microsoft.com/office/drawing/2014/main" id="{76410B85-C209-FBA5-8B61-238C6CF199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2515" y="4791995"/>
            <a:ext cx="794463" cy="794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Immagine 13">
            <a:hlinkClick r:id="rId13"/>
            <a:extLst>
              <a:ext uri="{FF2B5EF4-FFF2-40B4-BE49-F238E27FC236}">
                <a16:creationId xmlns:a16="http://schemas.microsoft.com/office/drawing/2014/main" id="{734B6753-7B60-BCFD-CC91-15FFB64ED95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073773" y="447621"/>
            <a:ext cx="6642747" cy="3456939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09586F32-F181-E8C6-3EAC-5EAC9B4DECC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680155" y="4791995"/>
            <a:ext cx="750963" cy="794463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1107F177-59F5-E88D-5381-5DA69BB63A1B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102846" y="3427528"/>
            <a:ext cx="2301439" cy="1051651"/>
          </a:xfrm>
          <a:prstGeom prst="rect">
            <a:avLst/>
          </a:prstGeom>
        </p:spPr>
      </p:pic>
      <p:pic>
        <p:nvPicPr>
          <p:cNvPr id="17" name="Immagine 16">
            <a:hlinkClick r:id="rId13"/>
            <a:extLst>
              <a:ext uri="{FF2B5EF4-FFF2-40B4-BE49-F238E27FC236}">
                <a16:creationId xmlns:a16="http://schemas.microsoft.com/office/drawing/2014/main" id="{2B31E141-066E-ABCD-EB50-F8040E3CAC31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324424" y="3427528"/>
            <a:ext cx="1425063" cy="434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8379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Star Wars: i 15 migliori cattivi della saga - Movieplayer.it">
            <a:extLst>
              <a:ext uri="{FF2B5EF4-FFF2-40B4-BE49-F238E27FC236}">
                <a16:creationId xmlns:a16="http://schemas.microsoft.com/office/drawing/2014/main" id="{D71F1012-C048-0EDE-C267-07C2B4D64B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9531" y="2780750"/>
            <a:ext cx="4608832" cy="3453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umetto: ovale 1">
            <a:extLst>
              <a:ext uri="{FF2B5EF4-FFF2-40B4-BE49-F238E27FC236}">
                <a16:creationId xmlns:a16="http://schemas.microsoft.com/office/drawing/2014/main" id="{8B285409-8E4B-D1A3-0948-91B50AC2E449}"/>
              </a:ext>
            </a:extLst>
          </p:cNvPr>
          <p:cNvSpPr/>
          <p:nvPr/>
        </p:nvSpPr>
        <p:spPr>
          <a:xfrm>
            <a:off x="5218623" y="95086"/>
            <a:ext cx="6504675" cy="2932785"/>
          </a:xfrm>
          <a:prstGeom prst="wedgeEllipseCallout">
            <a:avLst/>
          </a:prstGeom>
          <a:solidFill>
            <a:srgbClr val="ED217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5400" i="1" dirty="0" err="1">
                <a:solidFill>
                  <a:schemeClr val="tx1"/>
                </a:solidFill>
              </a:rPr>
              <a:t>You</a:t>
            </a:r>
            <a:r>
              <a:rPr lang="it-IT" sz="5400" i="1" dirty="0">
                <a:solidFill>
                  <a:schemeClr val="tx1"/>
                </a:solidFill>
              </a:rPr>
              <a:t> can </a:t>
            </a:r>
            <a:r>
              <a:rPr lang="it-IT" sz="5400" i="1" dirty="0" err="1">
                <a:solidFill>
                  <a:schemeClr val="tx1"/>
                </a:solidFill>
              </a:rPr>
              <a:t>sleep</a:t>
            </a:r>
            <a:r>
              <a:rPr lang="it-IT" sz="5400" i="1" dirty="0">
                <a:solidFill>
                  <a:schemeClr val="tx1"/>
                </a:solidFill>
              </a:rPr>
              <a:t> …</a:t>
            </a:r>
            <a:endParaRPr lang="it-IT" sz="5400" dirty="0">
              <a:solidFill>
                <a:schemeClr val="tx1"/>
              </a:solidFill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C1053B02-AF08-E94C-199B-4650CCFF15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40187" y="5272297"/>
            <a:ext cx="358171" cy="388654"/>
          </a:xfrm>
          <a:prstGeom prst="rect">
            <a:avLst/>
          </a:prstGeom>
        </p:spPr>
      </p:pic>
      <p:sp>
        <p:nvSpPr>
          <p:cNvPr id="6" name="Scorrimento orizzontale 5">
            <a:extLst>
              <a:ext uri="{FF2B5EF4-FFF2-40B4-BE49-F238E27FC236}">
                <a16:creationId xmlns:a16="http://schemas.microsoft.com/office/drawing/2014/main" id="{A7F1C249-3BD7-7178-CA7F-D44BDD41831C}"/>
              </a:ext>
            </a:extLst>
          </p:cNvPr>
          <p:cNvSpPr/>
          <p:nvPr/>
        </p:nvSpPr>
        <p:spPr>
          <a:xfrm>
            <a:off x="6374921" y="5486400"/>
            <a:ext cx="4329911" cy="483079"/>
          </a:xfrm>
          <a:prstGeom prst="horizontalScroll">
            <a:avLst/>
          </a:prstGeom>
          <a:solidFill>
            <a:srgbClr val="3AC0C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200" b="1" dirty="0">
              <a:solidFill>
                <a:schemeClr val="tx1"/>
              </a:solidFill>
            </a:endParaRPr>
          </a:p>
          <a:p>
            <a:pPr algn="ctr"/>
            <a:r>
              <a:rPr lang="it-IT" sz="1200" b="1" dirty="0">
                <a:solidFill>
                  <a:schemeClr val="tx1"/>
                </a:solidFill>
              </a:rPr>
              <a:t>But</a:t>
            </a:r>
            <a:r>
              <a:rPr lang="it-IT" sz="1800" b="1" dirty="0"/>
              <a:t> </a:t>
            </a:r>
            <a:r>
              <a:rPr lang="it-IT" sz="1200" b="1" dirty="0">
                <a:solidFill>
                  <a:schemeClr val="tx1"/>
                </a:solidFill>
              </a:rPr>
              <a:t>the speaker </a:t>
            </a:r>
            <a:r>
              <a:rPr lang="it-IT" sz="1200" b="1" dirty="0" err="1">
                <a:solidFill>
                  <a:schemeClr val="tx1"/>
                </a:solidFill>
              </a:rPr>
              <a:t>has</a:t>
            </a:r>
            <a:r>
              <a:rPr lang="it-IT" sz="1200" b="1" dirty="0">
                <a:solidFill>
                  <a:schemeClr val="tx1"/>
                </a:solidFill>
              </a:rPr>
              <a:t> the </a:t>
            </a:r>
            <a:r>
              <a:rPr lang="it-IT" sz="1200" b="1" dirty="0" err="1">
                <a:solidFill>
                  <a:schemeClr val="tx1"/>
                </a:solidFill>
              </a:rPr>
              <a:t>right</a:t>
            </a:r>
            <a:r>
              <a:rPr lang="it-IT" sz="1200" b="1" dirty="0">
                <a:solidFill>
                  <a:schemeClr val="tx1"/>
                </a:solidFill>
              </a:rPr>
              <a:t> to </a:t>
            </a:r>
            <a:r>
              <a:rPr lang="it-IT" sz="1200" b="1" dirty="0" err="1">
                <a:solidFill>
                  <a:schemeClr val="tx1"/>
                </a:solidFill>
              </a:rPr>
              <a:t>question</a:t>
            </a:r>
            <a:r>
              <a:rPr lang="it-IT" sz="1200" b="1" dirty="0">
                <a:solidFill>
                  <a:schemeClr val="tx1"/>
                </a:solidFill>
              </a:rPr>
              <a:t> </a:t>
            </a:r>
            <a:r>
              <a:rPr lang="it-IT" sz="1200" b="1" dirty="0" err="1">
                <a:solidFill>
                  <a:schemeClr val="tx1"/>
                </a:solidFill>
              </a:rPr>
              <a:t>you</a:t>
            </a:r>
            <a:endParaRPr lang="it-IT" sz="1200" b="1" dirty="0">
              <a:solidFill>
                <a:schemeClr val="tx1"/>
              </a:solidFill>
            </a:endParaRPr>
          </a:p>
          <a:p>
            <a:pPr algn="ctr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421295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Obi-Wan Kenobi, i giovani Luke Skywalker e Leia Organa nella serie Disney+">
            <a:extLst>
              <a:ext uri="{FF2B5EF4-FFF2-40B4-BE49-F238E27FC236}">
                <a16:creationId xmlns:a16="http://schemas.microsoft.com/office/drawing/2014/main" id="{93D31DE2-BE05-252A-B1FC-C51E3C43C5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9819" y="2220687"/>
            <a:ext cx="5562853" cy="4176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umetto: ovale 7">
            <a:extLst>
              <a:ext uri="{FF2B5EF4-FFF2-40B4-BE49-F238E27FC236}">
                <a16:creationId xmlns:a16="http://schemas.microsoft.com/office/drawing/2014/main" id="{29649CD4-444F-3CDA-43E3-7DD687D7D57B}"/>
              </a:ext>
            </a:extLst>
          </p:cNvPr>
          <p:cNvSpPr/>
          <p:nvPr/>
        </p:nvSpPr>
        <p:spPr>
          <a:xfrm>
            <a:off x="5469148" y="85933"/>
            <a:ext cx="6513228" cy="2134754"/>
          </a:xfrm>
          <a:prstGeom prst="wedgeEllipseCallout">
            <a:avLst/>
          </a:prstGeom>
          <a:solidFill>
            <a:srgbClr val="3AC0C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3200" i="1" dirty="0" err="1">
                <a:solidFill>
                  <a:schemeClr val="tx1"/>
                </a:solidFill>
              </a:rPr>
              <a:t>What</a:t>
            </a:r>
            <a:r>
              <a:rPr lang="it-IT" sz="3200" i="1" dirty="0">
                <a:solidFill>
                  <a:schemeClr val="tx1"/>
                </a:solidFill>
              </a:rPr>
              <a:t> do </a:t>
            </a:r>
            <a:r>
              <a:rPr lang="it-IT" sz="3200" i="1" dirty="0" err="1">
                <a:solidFill>
                  <a:schemeClr val="tx1"/>
                </a:solidFill>
              </a:rPr>
              <a:t>you</a:t>
            </a:r>
            <a:r>
              <a:rPr lang="it-IT" sz="3200" i="1" dirty="0">
                <a:solidFill>
                  <a:schemeClr val="tx1"/>
                </a:solidFill>
              </a:rPr>
              <a:t> </a:t>
            </a:r>
            <a:r>
              <a:rPr lang="it-IT" sz="3200" i="1" dirty="0" err="1">
                <a:solidFill>
                  <a:schemeClr val="tx1"/>
                </a:solidFill>
              </a:rPr>
              <a:t>mean</a:t>
            </a:r>
            <a:r>
              <a:rPr lang="it-IT" sz="3200" i="1" dirty="0">
                <a:solidFill>
                  <a:schemeClr val="tx1"/>
                </a:solidFill>
              </a:rPr>
              <a:t> by «</a:t>
            </a:r>
            <a:r>
              <a:rPr lang="it-IT" sz="3200" i="1" dirty="0" err="1">
                <a:solidFill>
                  <a:schemeClr val="tx1"/>
                </a:solidFill>
              </a:rPr>
              <a:t>Bounded</a:t>
            </a:r>
            <a:r>
              <a:rPr lang="it-IT" sz="3200" i="1" dirty="0">
                <a:solidFill>
                  <a:schemeClr val="tx1"/>
                </a:solidFill>
              </a:rPr>
              <a:t> </a:t>
            </a:r>
            <a:r>
              <a:rPr lang="it-IT" sz="3200" i="1" dirty="0" err="1">
                <a:solidFill>
                  <a:schemeClr val="tx1"/>
                </a:solidFill>
              </a:rPr>
              <a:t>Context</a:t>
            </a:r>
            <a:r>
              <a:rPr lang="it-IT" sz="3200" i="1" dirty="0">
                <a:solidFill>
                  <a:schemeClr val="tx1"/>
                </a:solidFill>
              </a:rPr>
              <a:t>»?</a:t>
            </a:r>
            <a:endParaRPr lang="it-IT" sz="3200" dirty="0">
              <a:solidFill>
                <a:schemeClr val="tx1"/>
              </a:solidFill>
            </a:endParaRP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7E865A86-5F6F-FE9C-E15E-C49C58265A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40187" y="5272297"/>
            <a:ext cx="358171" cy="388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399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metto: ovale 3">
            <a:extLst>
              <a:ext uri="{FF2B5EF4-FFF2-40B4-BE49-F238E27FC236}">
                <a16:creationId xmlns:a16="http://schemas.microsoft.com/office/drawing/2014/main" id="{8257C2BD-D681-E187-6D6F-464A563EB76E}"/>
              </a:ext>
            </a:extLst>
          </p:cNvPr>
          <p:cNvSpPr/>
          <p:nvPr/>
        </p:nvSpPr>
        <p:spPr>
          <a:xfrm>
            <a:off x="5831457" y="116037"/>
            <a:ext cx="5986732" cy="2221721"/>
          </a:xfrm>
          <a:prstGeom prst="wedgeEllipseCallout">
            <a:avLst/>
          </a:prstGeom>
          <a:solidFill>
            <a:srgbClr val="3AC0C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It is the focus of DDD's strategic design section which is all about dealing with large models and teams</a:t>
            </a:r>
            <a:endParaRPr lang="it-IT" sz="2400" dirty="0">
              <a:solidFill>
                <a:schemeClr val="tx1"/>
              </a:solidFill>
            </a:endParaRPr>
          </a:p>
        </p:txBody>
      </p:sp>
      <p:pic>
        <p:nvPicPr>
          <p:cNvPr id="2054" name="Picture 6" descr="Star Wars, i migliori personaggi | Rolling Stone Italia">
            <a:extLst>
              <a:ext uri="{FF2B5EF4-FFF2-40B4-BE49-F238E27FC236}">
                <a16:creationId xmlns:a16="http://schemas.microsoft.com/office/drawing/2014/main" id="{12119264-3A97-6FE6-5B40-8C2E50D5AF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3160" y="2813033"/>
            <a:ext cx="5653029" cy="3583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AC2B5C3E-6E8F-ECE7-558E-203F909BEC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40187" y="5272297"/>
            <a:ext cx="358171" cy="388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467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Personaggi di Star Wars: chi sono e cosa possono insegnarci">
            <a:extLst>
              <a:ext uri="{FF2B5EF4-FFF2-40B4-BE49-F238E27FC236}">
                <a16:creationId xmlns:a16="http://schemas.microsoft.com/office/drawing/2014/main" id="{73959089-2C43-6D2D-BE36-85AC442318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5887" y="2436962"/>
            <a:ext cx="7220310" cy="4061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umetto: ovale 3">
            <a:extLst>
              <a:ext uri="{FF2B5EF4-FFF2-40B4-BE49-F238E27FC236}">
                <a16:creationId xmlns:a16="http://schemas.microsoft.com/office/drawing/2014/main" id="{8257C2BD-D681-E187-6D6F-464A563EB76E}"/>
              </a:ext>
            </a:extLst>
          </p:cNvPr>
          <p:cNvSpPr/>
          <p:nvPr/>
        </p:nvSpPr>
        <p:spPr>
          <a:xfrm>
            <a:off x="6283184" y="72905"/>
            <a:ext cx="5357003" cy="1902544"/>
          </a:xfrm>
          <a:prstGeom prst="wedgeEllipseCallout">
            <a:avLst/>
          </a:prstGeom>
          <a:solidFill>
            <a:srgbClr val="3AC0C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It is a </a:t>
            </a:r>
            <a:r>
              <a:rPr lang="en-US" b="1" dirty="0">
                <a:solidFill>
                  <a:schemeClr val="tx1"/>
                </a:solidFill>
              </a:rPr>
              <a:t>boundary</a:t>
            </a:r>
            <a:r>
              <a:rPr lang="en-US" dirty="0">
                <a:solidFill>
                  <a:schemeClr val="tx1"/>
                </a:solidFill>
              </a:rPr>
              <a:t> that defines the scope and meaning of a </a:t>
            </a:r>
            <a:r>
              <a:rPr lang="en-US" b="1" dirty="0">
                <a:solidFill>
                  <a:schemeClr val="tx1"/>
                </a:solidFill>
              </a:rPr>
              <a:t>Ubiquitous Language </a:t>
            </a:r>
            <a:r>
              <a:rPr lang="en-US" dirty="0">
                <a:solidFill>
                  <a:schemeClr val="tx1"/>
                </a:solidFill>
              </a:rPr>
              <a:t>for a specific </a:t>
            </a:r>
            <a:r>
              <a:rPr lang="en-US" b="1" dirty="0">
                <a:solidFill>
                  <a:schemeClr val="tx1"/>
                </a:solidFill>
              </a:rPr>
              <a:t>subdomain or module</a:t>
            </a:r>
            <a:endParaRPr lang="it-IT" sz="1000" b="1" dirty="0">
              <a:solidFill>
                <a:schemeClr val="tx1"/>
              </a:solidFill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9399C9EE-F447-2B4E-3B06-E3D87B2A0A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40187" y="5272297"/>
            <a:ext cx="358171" cy="388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945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Personaggi di Star Wars: chi sono e cosa possono insegnarci">
            <a:extLst>
              <a:ext uri="{FF2B5EF4-FFF2-40B4-BE49-F238E27FC236}">
                <a16:creationId xmlns:a16="http://schemas.microsoft.com/office/drawing/2014/main" id="{73959089-2C43-6D2D-BE36-85AC442318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5887" y="2436962"/>
            <a:ext cx="7220310" cy="4061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umetto: ovale 2">
            <a:extLst>
              <a:ext uri="{FF2B5EF4-FFF2-40B4-BE49-F238E27FC236}">
                <a16:creationId xmlns:a16="http://schemas.microsoft.com/office/drawing/2014/main" id="{4349330C-2076-C10D-8357-E03FB3852898}"/>
              </a:ext>
            </a:extLst>
          </p:cNvPr>
          <p:cNvSpPr/>
          <p:nvPr/>
        </p:nvSpPr>
        <p:spPr>
          <a:xfrm>
            <a:off x="5727941" y="98784"/>
            <a:ext cx="6300156" cy="1902544"/>
          </a:xfrm>
          <a:prstGeom prst="wedgeEllipseCallout">
            <a:avLst/>
          </a:prstGeom>
          <a:solidFill>
            <a:srgbClr val="3AC0C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delimited applicability of a particular model. BOUNDING </a:t>
            </a:r>
            <a:r>
              <a:rPr lang="en-US" b="1" dirty="0">
                <a:solidFill>
                  <a:schemeClr val="tx1"/>
                </a:solidFill>
              </a:rPr>
              <a:t>CONTEXTS</a:t>
            </a:r>
            <a:r>
              <a:rPr lang="en-US" dirty="0">
                <a:solidFill>
                  <a:schemeClr val="tx1"/>
                </a:solidFill>
              </a:rPr>
              <a:t> gives team members a clear and shared understanding of what has to be </a:t>
            </a:r>
            <a:r>
              <a:rPr lang="en-US" b="1" dirty="0">
                <a:solidFill>
                  <a:schemeClr val="tx1"/>
                </a:solidFill>
              </a:rPr>
              <a:t>consistent</a:t>
            </a:r>
            <a:r>
              <a:rPr lang="en-US" dirty="0">
                <a:solidFill>
                  <a:schemeClr val="tx1"/>
                </a:solidFill>
              </a:rPr>
              <a:t> and what can </a:t>
            </a:r>
            <a:r>
              <a:rPr lang="en-US" b="1" dirty="0">
                <a:solidFill>
                  <a:schemeClr val="tx1"/>
                </a:solidFill>
              </a:rPr>
              <a:t>develop independently</a:t>
            </a:r>
            <a:r>
              <a:rPr lang="en-US" dirty="0">
                <a:solidFill>
                  <a:schemeClr val="tx1"/>
                </a:solidFill>
              </a:rPr>
              <a:t>.</a:t>
            </a:r>
            <a:endParaRPr lang="it-IT" sz="1000" b="1" dirty="0">
              <a:solidFill>
                <a:schemeClr val="tx1"/>
              </a:solidFill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9399C9EE-F447-2B4E-3B06-E3D87B2A0A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40187" y="5272297"/>
            <a:ext cx="358171" cy="388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716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Obi-Wan Kenobi, i giovani Luke Skywalker e Leia Organa nella serie Disney+">
            <a:extLst>
              <a:ext uri="{FF2B5EF4-FFF2-40B4-BE49-F238E27FC236}">
                <a16:creationId xmlns:a16="http://schemas.microsoft.com/office/drawing/2014/main" id="{93D31DE2-BE05-252A-B1FC-C51E3C43C5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9819" y="2343741"/>
            <a:ext cx="5398951" cy="4053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umetto: ovale 7">
            <a:extLst>
              <a:ext uri="{FF2B5EF4-FFF2-40B4-BE49-F238E27FC236}">
                <a16:creationId xmlns:a16="http://schemas.microsoft.com/office/drawing/2014/main" id="{29649CD4-444F-3CDA-43E3-7DD687D7D57B}"/>
              </a:ext>
            </a:extLst>
          </p:cNvPr>
          <p:cNvSpPr/>
          <p:nvPr/>
        </p:nvSpPr>
        <p:spPr>
          <a:xfrm>
            <a:off x="5469148" y="85933"/>
            <a:ext cx="6513228" cy="2134754"/>
          </a:xfrm>
          <a:prstGeom prst="wedgeEllipseCallout">
            <a:avLst/>
          </a:prstGeom>
          <a:solidFill>
            <a:srgbClr val="3AC0C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3200" i="1" dirty="0" err="1">
                <a:solidFill>
                  <a:schemeClr val="bg1"/>
                </a:solidFill>
              </a:rPr>
              <a:t>What</a:t>
            </a:r>
            <a:r>
              <a:rPr lang="it-IT" sz="3200" i="1" dirty="0">
                <a:solidFill>
                  <a:schemeClr val="bg1"/>
                </a:solidFill>
              </a:rPr>
              <a:t> do </a:t>
            </a:r>
            <a:r>
              <a:rPr lang="it-IT" sz="3200" i="1" dirty="0" err="1">
                <a:solidFill>
                  <a:schemeClr val="bg1"/>
                </a:solidFill>
              </a:rPr>
              <a:t>you</a:t>
            </a:r>
            <a:r>
              <a:rPr lang="it-IT" sz="3200" i="1" dirty="0">
                <a:solidFill>
                  <a:schemeClr val="bg1"/>
                </a:solidFill>
              </a:rPr>
              <a:t> </a:t>
            </a:r>
            <a:r>
              <a:rPr lang="it-IT" sz="3200" i="1" dirty="0" err="1">
                <a:solidFill>
                  <a:schemeClr val="bg1"/>
                </a:solidFill>
              </a:rPr>
              <a:t>mean</a:t>
            </a:r>
            <a:r>
              <a:rPr lang="it-IT" sz="3200" i="1" dirty="0">
                <a:solidFill>
                  <a:schemeClr val="bg1"/>
                </a:solidFill>
              </a:rPr>
              <a:t> with «</a:t>
            </a:r>
            <a:r>
              <a:rPr lang="it-IT" sz="3200" i="1" dirty="0" err="1">
                <a:solidFill>
                  <a:schemeClr val="bg1"/>
                </a:solidFill>
              </a:rPr>
              <a:t>Microservice</a:t>
            </a:r>
            <a:r>
              <a:rPr lang="it-IT" sz="3200" i="1" dirty="0">
                <a:solidFill>
                  <a:schemeClr val="bg1"/>
                </a:solidFill>
              </a:rPr>
              <a:t>»?</a:t>
            </a:r>
            <a:endParaRPr lang="it-IT" sz="3200" dirty="0">
              <a:solidFill>
                <a:schemeClr val="bg1"/>
              </a:solidFill>
            </a:endParaRP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E4D1AF07-7715-F22B-3948-5A1FF01A6B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40187" y="5272297"/>
            <a:ext cx="358171" cy="388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737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4687A72F-65C8-421B-ADCB-88DDF6A715AA}" vid="{679EDAA2-45BA-44F1-92D8-5384799E55EF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27330F1BD5C0E44A8B06BFD43F44851" ma:contentTypeVersion="13" ma:contentTypeDescription="Create a new document." ma:contentTypeScope="" ma:versionID="8cc5cd9a70464c61a5c553a8ab560301">
  <xsd:schema xmlns:xsd="http://www.w3.org/2001/XMLSchema" xmlns:xs="http://www.w3.org/2001/XMLSchema" xmlns:p="http://schemas.microsoft.com/office/2006/metadata/properties" xmlns:ns2="421a4595-c0e5-4437-b525-b140d6ba4fc1" xmlns:ns3="066236b4-6a2a-482b-9b6f-bdf9206295c2" targetNamespace="http://schemas.microsoft.com/office/2006/metadata/properties" ma:root="true" ma:fieldsID="4783b7de27750eec520481abc887cf5d" ns2:_="" ns3:_="">
    <xsd:import namespace="421a4595-c0e5-4437-b525-b140d6ba4fc1"/>
    <xsd:import namespace="066236b4-6a2a-482b-9b6f-bdf9206295c2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LengthInSeconds" minOccurs="0"/>
                <xsd:element ref="ns3:lcf76f155ced4ddcb4097134ff3c332f" minOccurs="0"/>
                <xsd:element ref="ns2:TaxCatchAll" minOccurs="0"/>
                <xsd:element ref="ns3:MediaServiceGenerationTime" minOccurs="0"/>
                <xsd:element ref="ns3:MediaServiceEventHashCode" minOccurs="0"/>
                <xsd:element ref="ns3:MediaServiceObjectDetectorVersions" minOccurs="0"/>
                <xsd:element ref="ns3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21a4595-c0e5-4437-b525-b140d6ba4fc1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6" nillable="true" ma:displayName="Taxonomy Catch All Column" ma:hidden="true" ma:list="{c1d641e6-7885-4e18-aa2c-5775c1b582e2}" ma:internalName="TaxCatchAll" ma:showField="CatchAllData" ma:web="421a4595-c0e5-4437-b525-b140d6ba4fc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66236b4-6a2a-482b-9b6f-bdf9206295c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5" nillable="true" ma:taxonomy="true" ma:internalName="lcf76f155ced4ddcb4097134ff3c332f" ma:taxonomyFieldName="MediaServiceImageTags" ma:displayName="Image Tags" ma:readOnly="false" ma:fieldId="{5cf76f15-5ced-4ddc-b409-7134ff3c332f}" ma:taxonomyMulti="true" ma:sspId="1ce38722-add7-48bd-a994-48c14df249ea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bjectDetectorVersions" ma:index="19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2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421a4595-c0e5-4437-b525-b140d6ba4fc1" xsi:nil="true"/>
    <lcf76f155ced4ddcb4097134ff3c332f xmlns="066236b4-6a2a-482b-9b6f-bdf9206295c2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F26B5514-C879-4B76-8082-64C02BAA837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21a4595-c0e5-4437-b525-b140d6ba4fc1"/>
    <ds:schemaRef ds:uri="066236b4-6a2a-482b-9b6f-bdf9206295c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2D3FCB1-100E-48B1-8A81-7AA7001D79C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386F965-8875-48CE-89C9-756402B25845}">
  <ds:schemaRefs>
    <ds:schemaRef ds:uri="http://purl.org/dc/terms/"/>
    <ds:schemaRef ds:uri="http://www.w3.org/XML/1998/namespace"/>
    <ds:schemaRef ds:uri="http://schemas.microsoft.com/office/infopath/2007/PartnerControls"/>
    <ds:schemaRef ds:uri="http://schemas.microsoft.com/office/2006/documentManagement/types"/>
    <ds:schemaRef ds:uri="http://schemas.microsoft.com/office/2006/metadata/properties"/>
    <ds:schemaRef ds:uri="http://purl.org/dc/elements/1.1/"/>
    <ds:schemaRef ds:uri="http://purl.org/dc/dcmitype/"/>
    <ds:schemaRef ds:uri="421a4595-c0e5-4437-b525-b140d6ba4fc1"/>
    <ds:schemaRef ds:uri="http://schemas.openxmlformats.org/package/2006/metadata/core-properties"/>
    <ds:schemaRef ds:uri="066236b4-6a2a-482b-9b6f-bdf9206295c2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DOH23</Template>
  <TotalTime>786</TotalTime>
  <Words>551</Words>
  <Application>Microsoft Office PowerPoint</Application>
  <PresentationFormat>Widescreen</PresentationFormat>
  <Paragraphs>116</Paragraphs>
  <Slides>31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31</vt:i4>
      </vt:variant>
    </vt:vector>
  </HeadingPairs>
  <TitlesOfParts>
    <vt:vector size="36" baseType="lpstr">
      <vt:lpstr>Arial</vt:lpstr>
      <vt:lpstr>Calibri</vt:lpstr>
      <vt:lpstr>Calibri Light</vt:lpstr>
      <vt:lpstr>Segoe UI</vt:lpstr>
      <vt:lpstr>Office Theme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Ilaria Ottonello</dc:creator>
  <cp:lastModifiedBy>Acerbis Alberto</cp:lastModifiedBy>
  <cp:revision>76</cp:revision>
  <dcterms:created xsi:type="dcterms:W3CDTF">2023-10-10T15:44:48Z</dcterms:created>
  <dcterms:modified xsi:type="dcterms:W3CDTF">2023-10-23T10:43:53Z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0x010100C27330F1BD5C0E44A8B06BFD43F44851</vt:lpwstr>
  </property>
</Properties>
</file>